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68" r:id="rId2"/>
    <p:sldId id="275" r:id="rId3"/>
    <p:sldId id="294" r:id="rId4"/>
    <p:sldId id="295" r:id="rId5"/>
    <p:sldId id="270" r:id="rId6"/>
    <p:sldId id="276" r:id="rId7"/>
    <p:sldId id="271" r:id="rId8"/>
    <p:sldId id="277" r:id="rId9"/>
    <p:sldId id="272" r:id="rId10"/>
    <p:sldId id="278" r:id="rId11"/>
    <p:sldId id="280" r:id="rId12"/>
    <p:sldId id="281" r:id="rId13"/>
    <p:sldId id="274" r:id="rId14"/>
    <p:sldId id="279" r:id="rId15"/>
    <p:sldId id="256" r:id="rId16"/>
    <p:sldId id="257" r:id="rId17"/>
    <p:sldId id="258" r:id="rId18"/>
    <p:sldId id="259" r:id="rId19"/>
    <p:sldId id="260" r:id="rId20"/>
    <p:sldId id="261" r:id="rId2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B24"/>
    <a:srgbClr val="004E87"/>
    <a:srgbClr val="000000"/>
    <a:srgbClr val="009B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4E7D4-C975-4203-AE80-07EA3D81BF91}" v="3" dt="2023-05-17T14:04:23.80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7030" autoAdjust="0"/>
  </p:normalViewPr>
  <p:slideViewPr>
    <p:cSldViewPr snapToGrid="0">
      <p:cViewPr varScale="1">
        <p:scale>
          <a:sx n="85" d="100"/>
          <a:sy n="85" d="100"/>
        </p:scale>
        <p:origin x="720"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2B827-4517-4669-B057-012CEDA0E827}" type="datetimeFigureOut">
              <a:rPr kumimoji="1" lang="ja-JP" altLang="en-US" smtClean="0"/>
              <a:t>2023/5/29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7A4D8-7349-44FB-845D-EDB8234C22EC}" type="slidenum">
              <a:rPr kumimoji="1" lang="ja-JP" altLang="en-US" smtClean="0"/>
              <a:t>‹#›</a:t>
            </a:fld>
            <a:endParaRPr kumimoji="1" lang="ja-JP" altLang="en-US"/>
          </a:p>
        </p:txBody>
      </p:sp>
    </p:spTree>
    <p:extLst>
      <p:ext uri="{BB962C8B-B14F-4D97-AF65-F5344CB8AC3E}">
        <p14:creationId xmlns:p14="http://schemas.microsoft.com/office/powerpoint/2010/main" val="708456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f269ebfe3_7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f269ebfe3_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f882835e6c_5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f882835e6c_5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882835e6c_5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f882835e6c_5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f882835e6c_5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gf882835e6c_5_2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f882835e6c_5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f882835e6c_5_4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f882835e6c_5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1" name="Google Shape;501;gf882835e6c_5_5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creativecommons.org/licenses/by/4.0/deed.j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527481-A20B-8FB7-9455-1463F1909B6B}"/>
              </a:ext>
            </a:extLst>
          </p:cNvPr>
          <p:cNvSpPr>
            <a:spLocks noGrp="1"/>
          </p:cNvSpPr>
          <p:nvPr>
            <p:ph type="ctrTitle"/>
          </p:nvPr>
        </p:nvSpPr>
        <p:spPr>
          <a:xfrm>
            <a:off x="1420586" y="2326144"/>
            <a:ext cx="8123464" cy="971550"/>
          </a:xfrm>
        </p:spPr>
        <p:txBody>
          <a:bodyPr anchor="ctr">
            <a:noAutofit/>
          </a:bodyPr>
          <a:lstStyle>
            <a:lvl1pPr algn="l">
              <a:defRPr sz="6000" b="1"/>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DE80CF11-7B41-339E-7F74-EFFB0A8BCE8B}"/>
              </a:ext>
            </a:extLst>
          </p:cNvPr>
          <p:cNvSpPr>
            <a:spLocks noGrp="1"/>
          </p:cNvSpPr>
          <p:nvPr>
            <p:ph type="subTitle" idx="1"/>
          </p:nvPr>
        </p:nvSpPr>
        <p:spPr>
          <a:xfrm>
            <a:off x="1420586" y="3384211"/>
            <a:ext cx="8123464" cy="871991"/>
          </a:xfrm>
        </p:spPr>
        <p:txBody>
          <a:bodyPr anchor="ctr">
            <a:normAutofit/>
          </a:bodyPr>
          <a:lstStyle>
            <a:lvl1pPr marL="0" indent="0" algn="l">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9" name="日付プレースホルダー 12">
            <a:extLst>
              <a:ext uri="{FF2B5EF4-FFF2-40B4-BE49-F238E27FC236}">
                <a16:creationId xmlns:a16="http://schemas.microsoft.com/office/drawing/2014/main" id="{8D78F8E4-92FF-B039-0712-83CFB6E02888}"/>
              </a:ext>
            </a:extLst>
          </p:cNvPr>
          <p:cNvSpPr>
            <a:spLocks noGrp="1"/>
          </p:cNvSpPr>
          <p:nvPr>
            <p:ph type="dt" sz="half" idx="2"/>
          </p:nvPr>
        </p:nvSpPr>
        <p:spPr>
          <a:xfrm>
            <a:off x="8066314" y="5518038"/>
            <a:ext cx="2743200" cy="365125"/>
          </a:xfrm>
          <a:prstGeom prst="rect">
            <a:avLst/>
          </a:prstGeom>
        </p:spPr>
        <p:txBody>
          <a:bodyPr vert="horz" lIns="91440" tIns="45720" rIns="91440" bIns="45720" rtlCol="0" anchor="ctr"/>
          <a:lstStyle>
            <a:lvl1pPr algn="r">
              <a:defRPr sz="2800" spc="150" baseline="0">
                <a:solidFill>
                  <a:schemeClr val="tx1"/>
                </a:solidFill>
              </a:defRPr>
            </a:lvl1pPr>
          </a:lstStyle>
          <a:p>
            <a:fld id="{D7145E78-2AEA-42AF-BD85-B9B075E84266}" type="datetime1">
              <a:rPr lang="ja-JP" altLang="en-US" smtClean="0"/>
              <a:t>2023/5/29</a:t>
            </a:fld>
            <a:endParaRPr lang="ja-JP" altLang="en-US" dirty="0"/>
          </a:p>
        </p:txBody>
      </p:sp>
      <p:pic>
        <p:nvPicPr>
          <p:cNvPr id="24" name="図 23" descr="ダイアグラム が含まれている画像&#10;&#10;自動的に生成された説明">
            <a:extLst>
              <a:ext uri="{FF2B5EF4-FFF2-40B4-BE49-F238E27FC236}">
                <a16:creationId xmlns:a16="http://schemas.microsoft.com/office/drawing/2014/main" id="{867660F1-2816-EF47-F2DF-8D1435DC3E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004" t="12455" r="69744" b="70256"/>
          <a:stretch/>
        </p:blipFill>
        <p:spPr>
          <a:xfrm>
            <a:off x="9715081" y="2326144"/>
            <a:ext cx="1638719" cy="1953219"/>
          </a:xfrm>
          <a:prstGeom prst="rect">
            <a:avLst/>
          </a:prstGeom>
        </p:spPr>
      </p:pic>
      <p:sp>
        <p:nvSpPr>
          <p:cNvPr id="25" name="正方形/長方形 24">
            <a:extLst>
              <a:ext uri="{FF2B5EF4-FFF2-40B4-BE49-F238E27FC236}">
                <a16:creationId xmlns:a16="http://schemas.microsoft.com/office/drawing/2014/main" id="{4C2BEBBB-8CAC-5D98-3BFA-E0EF7D6FFB80}"/>
              </a:ext>
            </a:extLst>
          </p:cNvPr>
          <p:cNvSpPr/>
          <p:nvPr userDrawn="1"/>
        </p:nvSpPr>
        <p:spPr>
          <a:xfrm>
            <a:off x="0" y="-1"/>
            <a:ext cx="12192000" cy="440871"/>
          </a:xfrm>
          <a:prstGeom prst="rect">
            <a:avLst/>
          </a:prstGeom>
          <a:solidFill>
            <a:srgbClr val="004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25EE6E85-EC8C-03FC-0821-B809EC772227}"/>
              </a:ext>
            </a:extLst>
          </p:cNvPr>
          <p:cNvSpPr/>
          <p:nvPr userDrawn="1"/>
        </p:nvSpPr>
        <p:spPr>
          <a:xfrm>
            <a:off x="0" y="6417129"/>
            <a:ext cx="12192000" cy="440871"/>
          </a:xfrm>
          <a:prstGeom prst="rect">
            <a:avLst/>
          </a:prstGeom>
          <a:solidFill>
            <a:srgbClr val="5BB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539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F52DC4-304D-49D4-AEC5-67C70F445504}"/>
              </a:ext>
            </a:extLst>
          </p:cNvPr>
          <p:cNvSpPr>
            <a:spLocks noGrp="1"/>
          </p:cNvSpPr>
          <p:nvPr>
            <p:ph type="title"/>
          </p:nvPr>
        </p:nvSpPr>
        <p:spPr>
          <a:xfrm>
            <a:off x="838200" y="365125"/>
            <a:ext cx="10515600" cy="834639"/>
          </a:xfrm>
        </p:spPr>
        <p:txBody>
          <a:bodyPr>
            <a:normAutofit/>
          </a:bodyPr>
          <a:lstStyle>
            <a:lvl1pPr>
              <a:defRPr sz="3600" b="1">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9E45E48A-22FF-8821-949B-939BB98339AE}"/>
              </a:ext>
            </a:extLst>
          </p:cNvPr>
          <p:cNvSpPr>
            <a:spLocks noGrp="1"/>
          </p:cNvSpPr>
          <p:nvPr>
            <p:ph idx="1"/>
          </p:nvPr>
        </p:nvSpPr>
        <p:spPr>
          <a:xfrm>
            <a:off x="838200" y="1415150"/>
            <a:ext cx="10515600" cy="4761813"/>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8F5801E4-44D5-6975-08A0-AFA8AEA1EB2F}"/>
              </a:ext>
            </a:extLst>
          </p:cNvPr>
          <p:cNvSpPr>
            <a:spLocks noGrp="1"/>
          </p:cNvSpPr>
          <p:nvPr>
            <p:ph type="sldNum" sz="quarter" idx="12"/>
          </p:nvPr>
        </p:nvSpPr>
        <p:spPr/>
        <p:txBody>
          <a:bodyPr/>
          <a:lstStyle/>
          <a:p>
            <a:fld id="{AAE74741-446D-4801-B87C-EAF3B7DCD957}" type="slidenum">
              <a:rPr kumimoji="1" lang="ja-JP" altLang="en-US" smtClean="0"/>
              <a:t>‹#›</a:t>
            </a:fld>
            <a:endParaRPr kumimoji="1" lang="ja-JP" altLang="en-US"/>
          </a:p>
        </p:txBody>
      </p:sp>
      <p:sp>
        <p:nvSpPr>
          <p:cNvPr id="11" name="正方形/長方形 10">
            <a:extLst>
              <a:ext uri="{FF2B5EF4-FFF2-40B4-BE49-F238E27FC236}">
                <a16:creationId xmlns:a16="http://schemas.microsoft.com/office/drawing/2014/main" id="{0483F339-17E7-0328-3CD0-5190A018EB0D}"/>
              </a:ext>
            </a:extLst>
          </p:cNvPr>
          <p:cNvSpPr/>
          <p:nvPr userDrawn="1"/>
        </p:nvSpPr>
        <p:spPr>
          <a:xfrm>
            <a:off x="858001" y="1235457"/>
            <a:ext cx="3492000" cy="36000"/>
          </a:xfrm>
          <a:prstGeom prst="rect">
            <a:avLst/>
          </a:prstGeom>
          <a:solidFill>
            <a:srgbClr val="004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F5AD7A6F-FE6E-44FA-5315-53631470BF36}"/>
              </a:ext>
            </a:extLst>
          </p:cNvPr>
          <p:cNvSpPr/>
          <p:nvPr userDrawn="1"/>
        </p:nvSpPr>
        <p:spPr>
          <a:xfrm>
            <a:off x="4350001" y="1235457"/>
            <a:ext cx="3492000" cy="36000"/>
          </a:xfrm>
          <a:prstGeom prst="rect">
            <a:avLst/>
          </a:prstGeom>
          <a:solidFill>
            <a:srgbClr val="5BB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BA66C25-4F98-BC9B-5D18-EAFB6DA561C8}"/>
              </a:ext>
            </a:extLst>
          </p:cNvPr>
          <p:cNvSpPr/>
          <p:nvPr userDrawn="1"/>
        </p:nvSpPr>
        <p:spPr>
          <a:xfrm>
            <a:off x="7841999" y="1235457"/>
            <a:ext cx="3492000" cy="36000"/>
          </a:xfrm>
          <a:prstGeom prst="rect">
            <a:avLst/>
          </a:prstGeom>
          <a:solidFill>
            <a:srgbClr val="009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67431EA3-08FB-3CCC-B148-AB9CBE819583}"/>
              </a:ext>
            </a:extLst>
          </p:cNvPr>
          <p:cNvCxnSpPr>
            <a:cxnSpLocks/>
          </p:cNvCxnSpPr>
          <p:nvPr userDrawn="1"/>
        </p:nvCxnSpPr>
        <p:spPr>
          <a:xfrm>
            <a:off x="858001" y="6274934"/>
            <a:ext cx="10475998" cy="0"/>
          </a:xfrm>
          <a:prstGeom prst="line">
            <a:avLst/>
          </a:prstGeom>
          <a:ln>
            <a:solidFill>
              <a:srgbClr val="004E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01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4C2BEBBB-8CAC-5D98-3BFA-E0EF7D6FFB80}"/>
              </a:ext>
            </a:extLst>
          </p:cNvPr>
          <p:cNvSpPr/>
          <p:nvPr userDrawn="1"/>
        </p:nvSpPr>
        <p:spPr>
          <a:xfrm>
            <a:off x="0" y="-1"/>
            <a:ext cx="12192000" cy="440871"/>
          </a:xfrm>
          <a:prstGeom prst="rect">
            <a:avLst/>
          </a:prstGeom>
          <a:solidFill>
            <a:srgbClr val="004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25EE6E85-EC8C-03FC-0821-B809EC772227}"/>
              </a:ext>
            </a:extLst>
          </p:cNvPr>
          <p:cNvSpPr/>
          <p:nvPr userDrawn="1"/>
        </p:nvSpPr>
        <p:spPr>
          <a:xfrm>
            <a:off x="0" y="6417129"/>
            <a:ext cx="12192000" cy="440871"/>
          </a:xfrm>
          <a:prstGeom prst="rect">
            <a:avLst/>
          </a:prstGeom>
          <a:solidFill>
            <a:srgbClr val="5BB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784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と本文 1">
  <p:cSld name="タイトルと本文 1">
    <p:spTree>
      <p:nvGrpSpPr>
        <p:cNvPr id="1" name="Shape 56"/>
        <p:cNvGrpSpPr/>
        <p:nvPr/>
      </p:nvGrpSpPr>
      <p:grpSpPr>
        <a:xfrm>
          <a:off x="0" y="0"/>
          <a:ext cx="0" cy="0"/>
          <a:chOff x="0" y="0"/>
          <a:chExt cx="0" cy="0"/>
        </a:xfrm>
      </p:grpSpPr>
      <p:sp>
        <p:nvSpPr>
          <p:cNvPr id="57" name="Google Shape;57;p16"/>
          <p:cNvSpPr txBox="1">
            <a:spLocks noGrp="1"/>
          </p:cNvSpPr>
          <p:nvPr>
            <p:ph type="title"/>
          </p:nvPr>
        </p:nvSpPr>
        <p:spPr>
          <a:xfrm>
            <a:off x="0" y="0"/>
            <a:ext cx="12192000" cy="762000"/>
          </a:xfrm>
          <a:prstGeom prst="rect">
            <a:avLst/>
          </a:prstGeom>
          <a:noFill/>
          <a:ln>
            <a:noFill/>
          </a:ln>
        </p:spPr>
        <p:txBody>
          <a:bodyPr spcFirstLastPara="1" wrap="square" lIns="91425" tIns="91425" rIns="91425" bIns="91425" anchor="ctr" anchorCtr="0">
            <a:noAutofit/>
          </a:bodyPr>
          <a:lstStyle>
            <a:lvl1pPr lvl="0" algn="ctr" rtl="0">
              <a:lnSpc>
                <a:spcPct val="150000"/>
              </a:lnSpc>
              <a:spcBef>
                <a:spcPts val="0"/>
              </a:spcBef>
              <a:spcAft>
                <a:spcPts val="0"/>
              </a:spcAft>
              <a:buSzPts val="3600"/>
              <a:buFont typeface="HiraKakuProN-W3"/>
              <a:buChar char="●"/>
              <a:defRPr sz="2880">
                <a:latin typeface="HiraKakuProN-W3"/>
                <a:ea typeface="HiraKakuProN-W3"/>
                <a:cs typeface="HiraKakuProN-W3"/>
                <a:sym typeface="HiraKakuProN-W3"/>
              </a:defRPr>
            </a:lvl1pPr>
            <a:lvl2pPr lvl="1" rtl="0">
              <a:lnSpc>
                <a:spcPct val="150000"/>
              </a:lnSpc>
              <a:spcBef>
                <a:spcPts val="0"/>
              </a:spcBef>
              <a:spcAft>
                <a:spcPts val="0"/>
              </a:spcAft>
              <a:buSzPts val="3600"/>
              <a:buFont typeface="HiraKakuPro-W3"/>
              <a:buChar char="○"/>
              <a:defRPr sz="2880">
                <a:latin typeface="HiraKakuPro-W3"/>
                <a:ea typeface="HiraKakuPro-W3"/>
                <a:cs typeface="HiraKakuPro-W3"/>
                <a:sym typeface="HiraKakuPro-W3"/>
              </a:defRPr>
            </a:lvl2pPr>
            <a:lvl3pPr lvl="2" rtl="0">
              <a:lnSpc>
                <a:spcPct val="150000"/>
              </a:lnSpc>
              <a:spcBef>
                <a:spcPts val="0"/>
              </a:spcBef>
              <a:spcAft>
                <a:spcPts val="0"/>
              </a:spcAft>
              <a:buSzPts val="3600"/>
              <a:buFont typeface="HiraKakuPro-W3"/>
              <a:buChar char="■"/>
              <a:defRPr sz="2880">
                <a:latin typeface="HiraKakuPro-W3"/>
                <a:ea typeface="HiraKakuPro-W3"/>
                <a:cs typeface="HiraKakuPro-W3"/>
                <a:sym typeface="HiraKakuPro-W3"/>
              </a:defRPr>
            </a:lvl3pPr>
            <a:lvl4pPr lvl="3" rtl="0">
              <a:lnSpc>
                <a:spcPct val="150000"/>
              </a:lnSpc>
              <a:spcBef>
                <a:spcPts val="0"/>
              </a:spcBef>
              <a:spcAft>
                <a:spcPts val="0"/>
              </a:spcAft>
              <a:buSzPts val="3600"/>
              <a:buFont typeface="HiraKakuPro-W3"/>
              <a:buChar char="●"/>
              <a:defRPr sz="2880">
                <a:latin typeface="HiraKakuPro-W3"/>
                <a:ea typeface="HiraKakuPro-W3"/>
                <a:cs typeface="HiraKakuPro-W3"/>
                <a:sym typeface="HiraKakuPro-W3"/>
              </a:defRPr>
            </a:lvl4pPr>
            <a:lvl5pPr lvl="4" rtl="0">
              <a:lnSpc>
                <a:spcPct val="150000"/>
              </a:lnSpc>
              <a:spcBef>
                <a:spcPts val="0"/>
              </a:spcBef>
              <a:spcAft>
                <a:spcPts val="0"/>
              </a:spcAft>
              <a:buSzPts val="3600"/>
              <a:buFont typeface="HiraKakuPro-W3"/>
              <a:buChar char="○"/>
              <a:defRPr sz="2880">
                <a:latin typeface="HiraKakuPro-W3"/>
                <a:ea typeface="HiraKakuPro-W3"/>
                <a:cs typeface="HiraKakuPro-W3"/>
                <a:sym typeface="HiraKakuPro-W3"/>
              </a:defRPr>
            </a:lvl5pPr>
            <a:lvl6pPr lvl="5" rtl="0">
              <a:lnSpc>
                <a:spcPct val="150000"/>
              </a:lnSpc>
              <a:spcBef>
                <a:spcPts val="0"/>
              </a:spcBef>
              <a:spcAft>
                <a:spcPts val="0"/>
              </a:spcAft>
              <a:buSzPts val="3600"/>
              <a:buFont typeface="HiraKakuPro-W3"/>
              <a:buChar char="■"/>
              <a:defRPr sz="2880">
                <a:latin typeface="HiraKakuPro-W3"/>
                <a:ea typeface="HiraKakuPro-W3"/>
                <a:cs typeface="HiraKakuPro-W3"/>
                <a:sym typeface="HiraKakuPro-W3"/>
              </a:defRPr>
            </a:lvl6pPr>
            <a:lvl7pPr lvl="6" rtl="0">
              <a:lnSpc>
                <a:spcPct val="150000"/>
              </a:lnSpc>
              <a:spcBef>
                <a:spcPts val="0"/>
              </a:spcBef>
              <a:spcAft>
                <a:spcPts val="0"/>
              </a:spcAft>
              <a:buSzPts val="3600"/>
              <a:buFont typeface="HiraKakuPro-W3"/>
              <a:buChar char="●"/>
              <a:defRPr sz="2880">
                <a:latin typeface="HiraKakuPro-W3"/>
                <a:ea typeface="HiraKakuPro-W3"/>
                <a:cs typeface="HiraKakuPro-W3"/>
                <a:sym typeface="HiraKakuPro-W3"/>
              </a:defRPr>
            </a:lvl7pPr>
            <a:lvl8pPr lvl="7" rtl="0">
              <a:lnSpc>
                <a:spcPct val="150000"/>
              </a:lnSpc>
              <a:spcBef>
                <a:spcPts val="0"/>
              </a:spcBef>
              <a:spcAft>
                <a:spcPts val="0"/>
              </a:spcAft>
              <a:buSzPts val="3600"/>
              <a:buFont typeface="HiraKakuPro-W3"/>
              <a:buChar char="○"/>
              <a:defRPr sz="2880">
                <a:latin typeface="HiraKakuPro-W3"/>
                <a:ea typeface="HiraKakuPro-W3"/>
                <a:cs typeface="HiraKakuPro-W3"/>
                <a:sym typeface="HiraKakuPro-W3"/>
              </a:defRPr>
            </a:lvl8pPr>
            <a:lvl9pPr lvl="8" rtl="0">
              <a:lnSpc>
                <a:spcPct val="150000"/>
              </a:lnSpc>
              <a:spcBef>
                <a:spcPts val="0"/>
              </a:spcBef>
              <a:spcAft>
                <a:spcPts val="0"/>
              </a:spcAft>
              <a:buSzPts val="3600"/>
              <a:buFont typeface="HiraKakuPro-W3"/>
              <a:buChar char="■"/>
              <a:defRPr sz="2880">
                <a:latin typeface="HiraKakuPro-W3"/>
                <a:ea typeface="HiraKakuPro-W3"/>
                <a:cs typeface="HiraKakuPro-W3"/>
                <a:sym typeface="HiraKakuPro-W3"/>
              </a:defRPr>
            </a:lvl9pPr>
          </a:lstStyle>
          <a:p>
            <a:endParaRPr/>
          </a:p>
        </p:txBody>
      </p:sp>
      <p:cxnSp>
        <p:nvCxnSpPr>
          <p:cNvPr id="58" name="Google Shape;58;p16"/>
          <p:cNvCxnSpPr/>
          <p:nvPr/>
        </p:nvCxnSpPr>
        <p:spPr>
          <a:xfrm>
            <a:off x="-15400" y="762000"/>
            <a:ext cx="12222667" cy="0"/>
          </a:xfrm>
          <a:prstGeom prst="straightConnector1">
            <a:avLst/>
          </a:prstGeom>
          <a:noFill/>
          <a:ln w="9525" cap="flat" cmpd="sng">
            <a:solidFill>
              <a:srgbClr val="000000"/>
            </a:solidFill>
            <a:prstDash val="solid"/>
            <a:miter lim="400000"/>
            <a:headEnd type="none" w="sm" len="sm"/>
            <a:tailEnd type="none" w="sm" len="sm"/>
          </a:ln>
        </p:spPr>
      </p:cxnSp>
      <p:sp>
        <p:nvSpPr>
          <p:cNvPr id="59" name="Google Shape;59;p16"/>
          <p:cNvSpPr txBox="1"/>
          <p:nvPr/>
        </p:nvSpPr>
        <p:spPr>
          <a:xfrm>
            <a:off x="0" y="6627128"/>
            <a:ext cx="12192000" cy="291840"/>
          </a:xfrm>
          <a:prstGeom prst="rect">
            <a:avLst/>
          </a:prstGeom>
          <a:noFill/>
          <a:ln>
            <a:noFill/>
          </a:ln>
        </p:spPr>
        <p:txBody>
          <a:bodyPr spcFirstLastPara="1" wrap="square" lIns="73140" tIns="73140" rIns="73140" bIns="73140" anchor="ctr" anchorCtr="0">
            <a:noAutofit/>
          </a:bodyPr>
          <a:lstStyle/>
          <a:p>
            <a:pPr marL="0" lvl="0" indent="0" algn="ctr" rtl="0">
              <a:spcBef>
                <a:spcPts val="0"/>
              </a:spcBef>
              <a:spcAft>
                <a:spcPts val="0"/>
              </a:spcAft>
              <a:buNone/>
            </a:pPr>
            <a:r>
              <a:rPr lang="en-US" altLang="ja" sz="880">
                <a:solidFill>
                  <a:srgbClr val="999999"/>
                </a:solidFill>
              </a:rPr>
              <a:t>©</a:t>
            </a:r>
            <a:r>
              <a:rPr lang="ja" altLang="en-US" sz="880">
                <a:solidFill>
                  <a:srgbClr val="999999"/>
                </a:solidFill>
              </a:rPr>
              <a:t>図解総研 </a:t>
            </a:r>
            <a:r>
              <a:rPr lang="en-US" altLang="ja" sz="880">
                <a:solidFill>
                  <a:srgbClr val="999999"/>
                </a:solidFill>
              </a:rPr>
              <a:t>(</a:t>
            </a:r>
            <a:r>
              <a:rPr lang="en-US" altLang="ja" sz="880" u="sng">
                <a:solidFill>
                  <a:srgbClr val="B7B7B7"/>
                </a:solidFill>
                <a:hlinkClick r:id="rId2">
                  <a:extLst>
                    <a:ext uri="{A12FA001-AC4F-418D-AE19-62706E023703}">
                      <ahyp:hlinkClr xmlns:ahyp="http://schemas.microsoft.com/office/drawing/2018/hyperlinkcolor" val="tx"/>
                    </a:ext>
                  </a:extLst>
                </a:hlinkClick>
              </a:rPr>
              <a:t>Licensed under CC BY 4.0</a:t>
            </a:r>
            <a:r>
              <a:rPr lang="en-US" altLang="ja" sz="880">
                <a:solidFill>
                  <a:srgbClr val="999999"/>
                </a:solidFill>
              </a:rPr>
              <a:t>)</a:t>
            </a:r>
            <a:endParaRPr sz="880">
              <a:solidFill>
                <a:srgbClr val="999999"/>
              </a:solidFill>
            </a:endParaRPr>
          </a:p>
          <a:p>
            <a:pPr marL="0" lvl="0" indent="0" algn="ctr" rtl="0">
              <a:spcBef>
                <a:spcPts val="0"/>
              </a:spcBef>
              <a:spcAft>
                <a:spcPts val="0"/>
              </a:spcAft>
              <a:buNone/>
            </a:pPr>
            <a:endParaRPr sz="880">
              <a:solidFill>
                <a:srgbClr val="999999"/>
              </a:solidFill>
            </a:endParaRPr>
          </a:p>
        </p:txBody>
      </p:sp>
    </p:spTree>
    <p:extLst>
      <p:ext uri="{BB962C8B-B14F-4D97-AF65-F5344CB8AC3E}">
        <p14:creationId xmlns:p14="http://schemas.microsoft.com/office/powerpoint/2010/main" val="325767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カスタム レイアウト 1 1">
  <p:cSld name="カスタム レイアウト 1 1">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0" y="0"/>
            <a:ext cx="12192000" cy="762000"/>
          </a:xfrm>
          <a:prstGeom prst="rect">
            <a:avLst/>
          </a:prstGeom>
          <a:noFill/>
          <a:ln>
            <a:noFill/>
          </a:ln>
        </p:spPr>
        <p:txBody>
          <a:bodyPr spcFirstLastPara="1" wrap="square" lIns="142225" tIns="142225" rIns="142225" bIns="142225" anchor="t" anchorCtr="0">
            <a:noAutofit/>
          </a:bodyPr>
          <a:lstStyle>
            <a:lvl1pPr marR="0" lvl="0" algn="ctr" rtl="0">
              <a:lnSpc>
                <a:spcPct val="150000"/>
              </a:lnSpc>
              <a:spcBef>
                <a:spcPts val="0"/>
              </a:spcBef>
              <a:spcAft>
                <a:spcPts val="0"/>
              </a:spcAft>
              <a:buClr>
                <a:schemeClr val="dk1"/>
              </a:buClr>
              <a:buSzPts val="3700"/>
              <a:buFont typeface="Arial"/>
              <a:buNone/>
              <a:defRPr sz="2960" b="0" i="0" u="none" strike="noStrike" cap="none">
                <a:solidFill>
                  <a:schemeClr val="dk1"/>
                </a:solidFill>
                <a:latin typeface="Arial"/>
                <a:ea typeface="Arial"/>
                <a:cs typeface="Arial"/>
                <a:sym typeface="Arial"/>
              </a:defRPr>
            </a:lvl1pPr>
            <a:lvl2pPr marR="0" lvl="1" algn="l" rtl="0">
              <a:lnSpc>
                <a:spcPct val="150000"/>
              </a:lnSpc>
              <a:spcBef>
                <a:spcPts val="0"/>
              </a:spcBef>
              <a:spcAft>
                <a:spcPts val="0"/>
              </a:spcAft>
              <a:buClr>
                <a:schemeClr val="dk1"/>
              </a:buClr>
              <a:buSzPts val="3700"/>
              <a:buFont typeface="Arial"/>
              <a:buNone/>
              <a:defRPr sz="2960" b="0" i="0" u="none" strike="noStrike" cap="none">
                <a:solidFill>
                  <a:schemeClr val="dk1"/>
                </a:solidFill>
                <a:latin typeface="Arial"/>
                <a:ea typeface="Arial"/>
                <a:cs typeface="Arial"/>
                <a:sym typeface="Arial"/>
              </a:defRPr>
            </a:lvl2pPr>
            <a:lvl3pPr marR="0" lvl="2" algn="l" rtl="0">
              <a:lnSpc>
                <a:spcPct val="150000"/>
              </a:lnSpc>
              <a:spcBef>
                <a:spcPts val="0"/>
              </a:spcBef>
              <a:spcAft>
                <a:spcPts val="0"/>
              </a:spcAft>
              <a:buClr>
                <a:schemeClr val="dk1"/>
              </a:buClr>
              <a:buSzPts val="3700"/>
              <a:buFont typeface="Arial"/>
              <a:buNone/>
              <a:defRPr sz="2960" b="0" i="0" u="none" strike="noStrike" cap="none">
                <a:solidFill>
                  <a:schemeClr val="dk1"/>
                </a:solidFill>
                <a:latin typeface="Arial"/>
                <a:ea typeface="Arial"/>
                <a:cs typeface="Arial"/>
                <a:sym typeface="Arial"/>
              </a:defRPr>
            </a:lvl3pPr>
            <a:lvl4pPr marR="0" lvl="3" algn="l" rtl="0">
              <a:lnSpc>
                <a:spcPct val="150000"/>
              </a:lnSpc>
              <a:spcBef>
                <a:spcPts val="0"/>
              </a:spcBef>
              <a:spcAft>
                <a:spcPts val="0"/>
              </a:spcAft>
              <a:buClr>
                <a:schemeClr val="dk1"/>
              </a:buClr>
              <a:buSzPts val="3700"/>
              <a:buFont typeface="Arial"/>
              <a:buNone/>
              <a:defRPr sz="2960" b="0" i="0" u="none" strike="noStrike" cap="none">
                <a:solidFill>
                  <a:schemeClr val="dk1"/>
                </a:solidFill>
                <a:latin typeface="Arial"/>
                <a:ea typeface="Arial"/>
                <a:cs typeface="Arial"/>
                <a:sym typeface="Arial"/>
              </a:defRPr>
            </a:lvl4pPr>
            <a:lvl5pPr marR="0" lvl="4" algn="l" rtl="0">
              <a:lnSpc>
                <a:spcPct val="150000"/>
              </a:lnSpc>
              <a:spcBef>
                <a:spcPts val="0"/>
              </a:spcBef>
              <a:spcAft>
                <a:spcPts val="0"/>
              </a:spcAft>
              <a:buClr>
                <a:schemeClr val="dk1"/>
              </a:buClr>
              <a:buSzPts val="3700"/>
              <a:buFont typeface="Arial"/>
              <a:buNone/>
              <a:defRPr sz="2960" b="0" i="0" u="none" strike="noStrike" cap="none">
                <a:solidFill>
                  <a:schemeClr val="dk1"/>
                </a:solidFill>
                <a:latin typeface="Arial"/>
                <a:ea typeface="Arial"/>
                <a:cs typeface="Arial"/>
                <a:sym typeface="Arial"/>
              </a:defRPr>
            </a:lvl5pPr>
            <a:lvl6pPr marR="0" lvl="5" algn="l" rtl="0">
              <a:lnSpc>
                <a:spcPct val="150000"/>
              </a:lnSpc>
              <a:spcBef>
                <a:spcPts val="0"/>
              </a:spcBef>
              <a:spcAft>
                <a:spcPts val="0"/>
              </a:spcAft>
              <a:buClr>
                <a:schemeClr val="dk1"/>
              </a:buClr>
              <a:buSzPts val="3700"/>
              <a:buFont typeface="Arial"/>
              <a:buNone/>
              <a:defRPr sz="2960" b="0" i="0" u="none" strike="noStrike" cap="none">
                <a:solidFill>
                  <a:schemeClr val="dk1"/>
                </a:solidFill>
                <a:latin typeface="Arial"/>
                <a:ea typeface="Arial"/>
                <a:cs typeface="Arial"/>
                <a:sym typeface="Arial"/>
              </a:defRPr>
            </a:lvl6pPr>
            <a:lvl7pPr marR="0" lvl="6" algn="l" rtl="0">
              <a:lnSpc>
                <a:spcPct val="150000"/>
              </a:lnSpc>
              <a:spcBef>
                <a:spcPts val="0"/>
              </a:spcBef>
              <a:spcAft>
                <a:spcPts val="0"/>
              </a:spcAft>
              <a:buClr>
                <a:schemeClr val="dk1"/>
              </a:buClr>
              <a:buSzPts val="3700"/>
              <a:buFont typeface="Arial"/>
              <a:buNone/>
              <a:defRPr sz="2960" b="0" i="0" u="none" strike="noStrike" cap="none">
                <a:solidFill>
                  <a:schemeClr val="dk1"/>
                </a:solidFill>
                <a:latin typeface="Arial"/>
                <a:ea typeface="Arial"/>
                <a:cs typeface="Arial"/>
                <a:sym typeface="Arial"/>
              </a:defRPr>
            </a:lvl7pPr>
            <a:lvl8pPr marR="0" lvl="7" algn="l" rtl="0">
              <a:lnSpc>
                <a:spcPct val="150000"/>
              </a:lnSpc>
              <a:spcBef>
                <a:spcPts val="0"/>
              </a:spcBef>
              <a:spcAft>
                <a:spcPts val="0"/>
              </a:spcAft>
              <a:buClr>
                <a:schemeClr val="dk1"/>
              </a:buClr>
              <a:buSzPts val="3700"/>
              <a:buFont typeface="Arial"/>
              <a:buNone/>
              <a:defRPr sz="2960" b="0" i="0" u="none" strike="noStrike" cap="none">
                <a:solidFill>
                  <a:schemeClr val="dk1"/>
                </a:solidFill>
                <a:latin typeface="Arial"/>
                <a:ea typeface="Arial"/>
                <a:cs typeface="Arial"/>
                <a:sym typeface="Arial"/>
              </a:defRPr>
            </a:lvl8pPr>
            <a:lvl9pPr marR="0" lvl="8" algn="l" rtl="0">
              <a:lnSpc>
                <a:spcPct val="150000"/>
              </a:lnSpc>
              <a:spcBef>
                <a:spcPts val="0"/>
              </a:spcBef>
              <a:spcAft>
                <a:spcPts val="0"/>
              </a:spcAft>
              <a:buClr>
                <a:schemeClr val="dk1"/>
              </a:buClr>
              <a:buSzPts val="3700"/>
              <a:buFont typeface="Arial"/>
              <a:buNone/>
              <a:defRPr sz="296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342838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BD41F77-EE9A-53A9-2E1E-5A456507B0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F74F1D81-161A-E7A2-911D-CE4FB2A17D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E0CDE556-8E19-D3D4-DD5E-9E333BB3DB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b="0">
                <a:solidFill>
                  <a:srgbClr val="004E87"/>
                </a:solidFill>
              </a:defRPr>
            </a:lvl1pPr>
          </a:lstStyle>
          <a:p>
            <a:fld id="{AAE74741-446D-4801-B87C-EAF3B7DCD957}" type="slidenum">
              <a:rPr lang="ja-JP" altLang="en-US" smtClean="0"/>
              <a:pPr/>
              <a:t>‹#›</a:t>
            </a:fld>
            <a:endParaRPr lang="ja-JP" altLang="en-US"/>
          </a:p>
        </p:txBody>
      </p:sp>
    </p:spTree>
    <p:extLst>
      <p:ext uri="{BB962C8B-B14F-4D97-AF65-F5344CB8AC3E}">
        <p14:creationId xmlns:p14="http://schemas.microsoft.com/office/powerpoint/2010/main" val="601817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2" r:id="rId5"/>
  </p:sldLayoutIdLst>
  <p:hf hdr="0" ftr="0"/>
  <p:txStyles>
    <p:titleStyle>
      <a:lvl1pPr algn="l" defTabSz="914400" rtl="0" eaLnBrk="1" latinLnBrk="0" hangingPunct="1">
        <a:lnSpc>
          <a:spcPct val="150000"/>
        </a:lnSpc>
        <a:spcBef>
          <a:spcPct val="0"/>
        </a:spcBef>
        <a:buNone/>
        <a:defRPr kumimoji="1" sz="4400" kern="1200" spc="150" baseline="0">
          <a:solidFill>
            <a:schemeClr val="tx1"/>
          </a:solidFill>
          <a:latin typeface="+mn-ea"/>
          <a:ea typeface="+mn-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spc="150" baseline="0">
          <a:solidFill>
            <a:schemeClr val="tx1"/>
          </a:solidFill>
          <a:latin typeface="+mn-ea"/>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spc="150" baseline="0">
          <a:solidFill>
            <a:schemeClr val="tx1"/>
          </a:solidFill>
          <a:latin typeface="+mn-ea"/>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spc="150" baseline="0">
          <a:solidFill>
            <a:schemeClr val="tx1"/>
          </a:solidFill>
          <a:latin typeface="+mn-ea"/>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spc="150" baseline="0">
          <a:solidFill>
            <a:schemeClr val="tx1"/>
          </a:solidFill>
          <a:latin typeface="+mn-ea"/>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spc="150" baseline="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deed.j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FB5D8-B134-9857-AFCF-4F06F230033F}"/>
              </a:ext>
            </a:extLst>
          </p:cNvPr>
          <p:cNvSpPr>
            <a:spLocks noGrp="1"/>
          </p:cNvSpPr>
          <p:nvPr>
            <p:ph type="title"/>
          </p:nvPr>
        </p:nvSpPr>
        <p:spPr/>
        <p:txBody>
          <a:bodyPr>
            <a:normAutofit fontScale="90000"/>
          </a:bodyPr>
          <a:lstStyle/>
          <a:p>
            <a:r>
              <a:rPr kumimoji="1" lang="en-US" altLang="ja-JP" dirty="0"/>
              <a:t>A-1. </a:t>
            </a:r>
            <a:r>
              <a:rPr kumimoji="1" lang="ja-JP" altLang="en-US" dirty="0"/>
              <a:t>新規事業概要</a:t>
            </a:r>
          </a:p>
        </p:txBody>
      </p:sp>
      <p:sp>
        <p:nvSpPr>
          <p:cNvPr id="4" name="スライド番号プレースホルダー 3">
            <a:extLst>
              <a:ext uri="{FF2B5EF4-FFF2-40B4-BE49-F238E27FC236}">
                <a16:creationId xmlns:a16="http://schemas.microsoft.com/office/drawing/2014/main" id="{14FD146C-0839-6D80-AB35-6C038E9F97D9}"/>
              </a:ext>
            </a:extLst>
          </p:cNvPr>
          <p:cNvSpPr>
            <a:spLocks noGrp="1"/>
          </p:cNvSpPr>
          <p:nvPr>
            <p:ph type="sldNum" sz="quarter" idx="12"/>
          </p:nvPr>
        </p:nvSpPr>
        <p:spPr/>
        <p:txBody>
          <a:bodyPr/>
          <a:lstStyle/>
          <a:p>
            <a:fld id="{AAE74741-446D-4801-B87C-EAF3B7DCD957}" type="slidenum">
              <a:rPr kumimoji="1" lang="ja-JP" altLang="en-US" smtClean="0"/>
              <a:t>1</a:t>
            </a:fld>
            <a:endParaRPr kumimoji="1" lang="ja-JP" altLang="en-US"/>
          </a:p>
        </p:txBody>
      </p:sp>
      <p:graphicFrame>
        <p:nvGraphicFramePr>
          <p:cNvPr id="8" name="表 8">
            <a:extLst>
              <a:ext uri="{FF2B5EF4-FFF2-40B4-BE49-F238E27FC236}">
                <a16:creationId xmlns:a16="http://schemas.microsoft.com/office/drawing/2014/main" id="{EA0F5998-7D8F-6801-98F6-96895DB8532F}"/>
              </a:ext>
            </a:extLst>
          </p:cNvPr>
          <p:cNvGraphicFramePr>
            <a:graphicFrameLocks noGrp="1"/>
          </p:cNvGraphicFramePr>
          <p:nvPr>
            <p:extLst>
              <p:ext uri="{D42A27DB-BD31-4B8C-83A1-F6EECF244321}">
                <p14:modId xmlns:p14="http://schemas.microsoft.com/office/powerpoint/2010/main" val="385844143"/>
              </p:ext>
            </p:extLst>
          </p:nvPr>
        </p:nvGraphicFramePr>
        <p:xfrm>
          <a:off x="838200" y="1426683"/>
          <a:ext cx="10444843" cy="74168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①</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新規事業タイトル</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37084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graphicFrame>
        <p:nvGraphicFramePr>
          <p:cNvPr id="9" name="表 8">
            <a:extLst>
              <a:ext uri="{FF2B5EF4-FFF2-40B4-BE49-F238E27FC236}">
                <a16:creationId xmlns:a16="http://schemas.microsoft.com/office/drawing/2014/main" id="{3DE0B94C-4D83-E14B-9868-37DF87375CAE}"/>
              </a:ext>
            </a:extLst>
          </p:cNvPr>
          <p:cNvGraphicFramePr>
            <a:graphicFrameLocks noGrp="1"/>
          </p:cNvGraphicFramePr>
          <p:nvPr>
            <p:extLst>
              <p:ext uri="{D42A27DB-BD31-4B8C-83A1-F6EECF244321}">
                <p14:modId xmlns:p14="http://schemas.microsoft.com/office/powerpoint/2010/main" val="4224578737"/>
              </p:ext>
            </p:extLst>
          </p:nvPr>
        </p:nvGraphicFramePr>
        <p:xfrm>
          <a:off x="838200" y="2167809"/>
          <a:ext cx="10444843" cy="74168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②</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en-US" altLang="ja-JP" sz="1600" b="1" dirty="0">
                          <a:solidFill>
                            <a:schemeClr val="bg1"/>
                          </a:solidFill>
                        </a:rPr>
                        <a:t>“</a:t>
                      </a:r>
                      <a:r>
                        <a:rPr kumimoji="1" lang="ja-JP" altLang="en-US" sz="1600" b="1" dirty="0">
                          <a:solidFill>
                            <a:schemeClr val="bg1"/>
                          </a:solidFill>
                        </a:rPr>
                        <a:t>誰</a:t>
                      </a:r>
                      <a:r>
                        <a:rPr kumimoji="1" lang="en-US" altLang="ja-JP" sz="1600" b="1" dirty="0">
                          <a:solidFill>
                            <a:schemeClr val="bg1"/>
                          </a:solidFill>
                        </a:rPr>
                        <a:t>”</a:t>
                      </a:r>
                      <a:r>
                        <a:rPr kumimoji="1" lang="ja-JP" altLang="en-US" sz="1600" b="1" dirty="0">
                          <a:solidFill>
                            <a:schemeClr val="bg1"/>
                          </a:solidFill>
                        </a:rPr>
                        <a:t>の</a:t>
                      </a:r>
                      <a:r>
                        <a:rPr kumimoji="1" lang="en-US" altLang="ja-JP" sz="1600" b="1" dirty="0">
                          <a:solidFill>
                            <a:schemeClr val="bg1"/>
                          </a:solidFill>
                        </a:rPr>
                        <a:t>”</a:t>
                      </a:r>
                      <a:r>
                        <a:rPr kumimoji="1" lang="ja-JP" altLang="en-US" sz="1600" b="1" dirty="0">
                          <a:solidFill>
                            <a:schemeClr val="bg1"/>
                          </a:solidFill>
                        </a:rPr>
                        <a:t>どんな</a:t>
                      </a:r>
                      <a:r>
                        <a:rPr kumimoji="1" lang="en-US" altLang="ja-JP" sz="1600" b="1" dirty="0">
                          <a:solidFill>
                            <a:schemeClr val="bg1"/>
                          </a:solidFill>
                        </a:rPr>
                        <a:t>”</a:t>
                      </a:r>
                      <a:r>
                        <a:rPr kumimoji="1" lang="ja-JP" altLang="en-US" sz="1600" b="1" dirty="0">
                          <a:solidFill>
                            <a:schemeClr val="bg1"/>
                          </a:solidFill>
                        </a:rPr>
                        <a:t>課題を解決したいか？</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37084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graphicFrame>
        <p:nvGraphicFramePr>
          <p:cNvPr id="10" name="表 9">
            <a:extLst>
              <a:ext uri="{FF2B5EF4-FFF2-40B4-BE49-F238E27FC236}">
                <a16:creationId xmlns:a16="http://schemas.microsoft.com/office/drawing/2014/main" id="{30AC0B77-14D4-B035-3FDE-5B9E148EEDF2}"/>
              </a:ext>
            </a:extLst>
          </p:cNvPr>
          <p:cNvGraphicFramePr>
            <a:graphicFrameLocks noGrp="1"/>
          </p:cNvGraphicFramePr>
          <p:nvPr>
            <p:extLst>
              <p:ext uri="{D42A27DB-BD31-4B8C-83A1-F6EECF244321}">
                <p14:modId xmlns:p14="http://schemas.microsoft.com/office/powerpoint/2010/main" val="2461350613"/>
              </p:ext>
            </p:extLst>
          </p:nvPr>
        </p:nvGraphicFramePr>
        <p:xfrm>
          <a:off x="838200" y="2914590"/>
          <a:ext cx="10444843" cy="3214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③</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事業を象徴する写真かイラスト</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284400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11" name="四角形: 角を丸くする 10">
            <a:extLst>
              <a:ext uri="{FF2B5EF4-FFF2-40B4-BE49-F238E27FC236}">
                <a16:creationId xmlns:a16="http://schemas.microsoft.com/office/drawing/2014/main" id="{754801A3-C8EF-71C1-E69D-C53320A5AFD5}"/>
              </a:ext>
            </a:extLst>
          </p:cNvPr>
          <p:cNvSpPr/>
          <p:nvPr/>
        </p:nvSpPr>
        <p:spPr>
          <a:xfrm>
            <a:off x="8841921" y="648904"/>
            <a:ext cx="2441122" cy="408214"/>
          </a:xfrm>
          <a:prstGeom prst="roundRect">
            <a:avLst/>
          </a:prstGeom>
          <a:solidFill>
            <a:srgbClr val="5BB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提出用</a:t>
            </a:r>
          </a:p>
        </p:txBody>
      </p:sp>
      <p:sp>
        <p:nvSpPr>
          <p:cNvPr id="5" name="四角形: 角を丸くする 4">
            <a:extLst>
              <a:ext uri="{FF2B5EF4-FFF2-40B4-BE49-F238E27FC236}">
                <a16:creationId xmlns:a16="http://schemas.microsoft.com/office/drawing/2014/main" id="{41A8630B-144E-C45F-52C7-25225AE7F723}"/>
              </a:ext>
            </a:extLst>
          </p:cNvPr>
          <p:cNvSpPr/>
          <p:nvPr/>
        </p:nvSpPr>
        <p:spPr>
          <a:xfrm>
            <a:off x="6235490" y="647906"/>
            <a:ext cx="2441122" cy="40821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必須</a:t>
            </a:r>
            <a:endParaRPr kumimoji="1" lang="ja-JP" altLang="en-US" dirty="0"/>
          </a:p>
        </p:txBody>
      </p:sp>
    </p:spTree>
    <p:extLst>
      <p:ext uri="{BB962C8B-B14F-4D97-AF65-F5344CB8AC3E}">
        <p14:creationId xmlns:p14="http://schemas.microsoft.com/office/powerpoint/2010/main" val="359663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FB5D8-B134-9857-AFCF-4F06F230033F}"/>
              </a:ext>
            </a:extLst>
          </p:cNvPr>
          <p:cNvSpPr>
            <a:spLocks noGrp="1"/>
          </p:cNvSpPr>
          <p:nvPr>
            <p:ph type="title"/>
          </p:nvPr>
        </p:nvSpPr>
        <p:spPr/>
        <p:txBody>
          <a:bodyPr>
            <a:normAutofit fontScale="90000"/>
          </a:bodyPr>
          <a:lstStyle/>
          <a:p>
            <a:r>
              <a:rPr kumimoji="1" lang="en-US" altLang="ja-JP" dirty="0"/>
              <a:t>D. </a:t>
            </a:r>
            <a:r>
              <a:rPr lang="ja-JP" altLang="en-US" dirty="0"/>
              <a:t>収益構造</a:t>
            </a:r>
            <a:endParaRPr kumimoji="1" lang="ja-JP" altLang="en-US" dirty="0"/>
          </a:p>
        </p:txBody>
      </p:sp>
      <p:sp>
        <p:nvSpPr>
          <p:cNvPr id="4" name="スライド番号プレースホルダー 3">
            <a:extLst>
              <a:ext uri="{FF2B5EF4-FFF2-40B4-BE49-F238E27FC236}">
                <a16:creationId xmlns:a16="http://schemas.microsoft.com/office/drawing/2014/main" id="{14FD146C-0839-6D80-AB35-6C038E9F97D9}"/>
              </a:ext>
            </a:extLst>
          </p:cNvPr>
          <p:cNvSpPr>
            <a:spLocks noGrp="1"/>
          </p:cNvSpPr>
          <p:nvPr>
            <p:ph type="sldNum" sz="quarter" idx="12"/>
          </p:nvPr>
        </p:nvSpPr>
        <p:spPr/>
        <p:txBody>
          <a:bodyPr/>
          <a:lstStyle/>
          <a:p>
            <a:fld id="{AAE74741-446D-4801-B87C-EAF3B7DCD957}" type="slidenum">
              <a:rPr kumimoji="1" lang="ja-JP" altLang="en-US" smtClean="0"/>
              <a:t>10</a:t>
            </a:fld>
            <a:endParaRPr kumimoji="1" lang="ja-JP" altLang="en-US"/>
          </a:p>
        </p:txBody>
      </p:sp>
      <p:graphicFrame>
        <p:nvGraphicFramePr>
          <p:cNvPr id="6" name="表 5">
            <a:extLst>
              <a:ext uri="{FF2B5EF4-FFF2-40B4-BE49-F238E27FC236}">
                <a16:creationId xmlns:a16="http://schemas.microsoft.com/office/drawing/2014/main" id="{555B9054-C8B5-70AA-16A2-8D215A0C079B}"/>
              </a:ext>
            </a:extLst>
          </p:cNvPr>
          <p:cNvGraphicFramePr>
            <a:graphicFrameLocks noGrp="1"/>
          </p:cNvGraphicFramePr>
          <p:nvPr>
            <p:extLst>
              <p:ext uri="{D42A27DB-BD31-4B8C-83A1-F6EECF244321}">
                <p14:modId xmlns:p14="http://schemas.microsoft.com/office/powerpoint/2010/main" val="2975815810"/>
              </p:ext>
            </p:extLst>
          </p:nvPr>
        </p:nvGraphicFramePr>
        <p:xfrm>
          <a:off x="838200" y="1426683"/>
          <a:ext cx="10444843" cy="4690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⑦</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収益構造の図解</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432000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3" name="四角形: 角を丸くする 2">
            <a:extLst>
              <a:ext uri="{FF2B5EF4-FFF2-40B4-BE49-F238E27FC236}">
                <a16:creationId xmlns:a16="http://schemas.microsoft.com/office/drawing/2014/main" id="{2D0A4BE3-5B11-E8E1-BD2F-923DBEF787C7}"/>
              </a:ext>
            </a:extLst>
          </p:cNvPr>
          <p:cNvSpPr/>
          <p:nvPr/>
        </p:nvSpPr>
        <p:spPr>
          <a:xfrm>
            <a:off x="8841921" y="648904"/>
            <a:ext cx="2441122" cy="408214"/>
          </a:xfrm>
          <a:prstGeom prst="roundRect">
            <a:avLst/>
          </a:prstGeom>
          <a:solidFill>
            <a:schemeClr val="bg1"/>
          </a:solidFill>
          <a:ln>
            <a:solidFill>
              <a:srgbClr val="5BB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5BBB24"/>
                </a:solidFill>
              </a:rPr>
              <a:t>サンプル</a:t>
            </a:r>
            <a:endParaRPr kumimoji="1" lang="ja-JP" altLang="en-US" dirty="0">
              <a:solidFill>
                <a:srgbClr val="5BBB24"/>
              </a:solidFill>
            </a:endParaRPr>
          </a:p>
        </p:txBody>
      </p:sp>
      <p:sp>
        <p:nvSpPr>
          <p:cNvPr id="5" name="正方形/長方形 4">
            <a:extLst>
              <a:ext uri="{FF2B5EF4-FFF2-40B4-BE49-F238E27FC236}">
                <a16:creationId xmlns:a16="http://schemas.microsoft.com/office/drawing/2014/main" id="{76D6D17B-6015-57AA-1BC7-A5EBF95F41F9}"/>
              </a:ext>
            </a:extLst>
          </p:cNvPr>
          <p:cNvSpPr/>
          <p:nvPr/>
        </p:nvSpPr>
        <p:spPr>
          <a:xfrm>
            <a:off x="1507252" y="2863780"/>
            <a:ext cx="2622620" cy="2954215"/>
          </a:xfrm>
          <a:prstGeom prst="rect">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4897982D-B476-3579-488F-F4DEF5C46A3D}"/>
              </a:ext>
            </a:extLst>
          </p:cNvPr>
          <p:cNvSpPr/>
          <p:nvPr/>
        </p:nvSpPr>
        <p:spPr>
          <a:xfrm>
            <a:off x="1507252" y="2210222"/>
            <a:ext cx="2622620" cy="653558"/>
          </a:xfrm>
          <a:prstGeom prst="rect">
            <a:avLst/>
          </a:prstGeom>
          <a:pattFill prst="wdUpDiag">
            <a:fgClr>
              <a:schemeClr val="accent5">
                <a:lumMod val="20000"/>
                <a:lumOff val="80000"/>
              </a:schemeClr>
            </a:fgClr>
            <a:bgClr>
              <a:schemeClr val="bg1"/>
            </a:bgClr>
          </a:patt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大かっこ 8">
            <a:extLst>
              <a:ext uri="{FF2B5EF4-FFF2-40B4-BE49-F238E27FC236}">
                <a16:creationId xmlns:a16="http://schemas.microsoft.com/office/drawing/2014/main" id="{9118BA7D-7B57-12A9-DC4A-16678455413C}"/>
              </a:ext>
            </a:extLst>
          </p:cNvPr>
          <p:cNvSpPr/>
          <p:nvPr/>
        </p:nvSpPr>
        <p:spPr>
          <a:xfrm>
            <a:off x="4631661" y="2210222"/>
            <a:ext cx="321548" cy="3607773"/>
          </a:xfrm>
          <a:prstGeom prst="rightBracket">
            <a:avLst/>
          </a:prstGeom>
          <a:ln>
            <a:solidFill>
              <a:srgbClr val="004E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10" name="直線コネクタ 9">
            <a:extLst>
              <a:ext uri="{FF2B5EF4-FFF2-40B4-BE49-F238E27FC236}">
                <a16:creationId xmlns:a16="http://schemas.microsoft.com/office/drawing/2014/main" id="{73828DF7-32A2-4BF6-8ADA-EFD8E5AFED9B}"/>
              </a:ext>
            </a:extLst>
          </p:cNvPr>
          <p:cNvCxnSpPr>
            <a:cxnSpLocks/>
          </p:cNvCxnSpPr>
          <p:nvPr/>
        </p:nvCxnSpPr>
        <p:spPr>
          <a:xfrm>
            <a:off x="4953209" y="3065534"/>
            <a:ext cx="1718896"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aphicFrame>
        <p:nvGraphicFramePr>
          <p:cNvPr id="11" name="表 10">
            <a:extLst>
              <a:ext uri="{FF2B5EF4-FFF2-40B4-BE49-F238E27FC236}">
                <a16:creationId xmlns:a16="http://schemas.microsoft.com/office/drawing/2014/main" id="{92475D6E-0FF8-AB3E-940F-2160149D2FC5}"/>
              </a:ext>
            </a:extLst>
          </p:cNvPr>
          <p:cNvGraphicFramePr>
            <a:graphicFrameLocks noGrp="1"/>
          </p:cNvGraphicFramePr>
          <p:nvPr>
            <p:extLst>
              <p:ext uri="{D42A27DB-BD31-4B8C-83A1-F6EECF244321}">
                <p14:modId xmlns:p14="http://schemas.microsoft.com/office/powerpoint/2010/main" val="502564681"/>
              </p:ext>
            </p:extLst>
          </p:nvPr>
        </p:nvGraphicFramePr>
        <p:xfrm>
          <a:off x="6618186" y="1933682"/>
          <a:ext cx="4424952" cy="1932371"/>
        </p:xfrm>
        <a:graphic>
          <a:graphicData uri="http://schemas.openxmlformats.org/drawingml/2006/table">
            <a:tbl>
              <a:tblPr firstRow="1" bandRow="1">
                <a:tableStyleId>{5940675A-B579-460E-94D1-54222C63F5DA}</a:tableStyleId>
              </a:tblPr>
              <a:tblGrid>
                <a:gridCol w="4424952">
                  <a:extLst>
                    <a:ext uri="{9D8B030D-6E8A-4147-A177-3AD203B41FA5}">
                      <a16:colId xmlns:a16="http://schemas.microsoft.com/office/drawing/2014/main" val="2969515401"/>
                    </a:ext>
                  </a:extLst>
                </a:gridCol>
              </a:tblGrid>
              <a:tr h="1932371">
                <a:tc>
                  <a:txBody>
                    <a:bodyPr/>
                    <a:lstStyle/>
                    <a:p>
                      <a:r>
                        <a:rPr kumimoji="1" lang="ja-JP" altLang="en-US" sz="1600" spc="150" baseline="0" dirty="0">
                          <a:solidFill>
                            <a:schemeClr val="tx1"/>
                          </a:solidFill>
                        </a:rPr>
                        <a:t>■売上（単価）</a:t>
                      </a:r>
                      <a:endParaRPr kumimoji="1" lang="en-US" altLang="ja-JP" sz="1600" spc="150" baseline="0" dirty="0">
                        <a:solidFill>
                          <a:schemeClr val="tx1"/>
                        </a:solidFill>
                      </a:endParaRPr>
                    </a:p>
                    <a:p>
                      <a:r>
                        <a:rPr kumimoji="1" lang="ja-JP" altLang="en-US" sz="1600" spc="150" baseline="0" dirty="0">
                          <a:solidFill>
                            <a:schemeClr val="tx1"/>
                          </a:solidFill>
                        </a:rPr>
                        <a:t>・受講者一人当たりの売上：</a:t>
                      </a:r>
                      <a:r>
                        <a:rPr kumimoji="1" lang="en-US" altLang="ja-JP" sz="1600" spc="150" baseline="0" dirty="0">
                          <a:solidFill>
                            <a:schemeClr val="tx1"/>
                          </a:solidFill>
                        </a:rPr>
                        <a:t>15</a:t>
                      </a:r>
                      <a:r>
                        <a:rPr kumimoji="1" lang="ja-JP" altLang="en-US" sz="1600" spc="150" baseline="0" dirty="0">
                          <a:solidFill>
                            <a:schemeClr val="tx1"/>
                          </a:solidFill>
                        </a:rPr>
                        <a:t>万円</a:t>
                      </a:r>
                      <a:br>
                        <a:rPr kumimoji="1" lang="en-US" altLang="ja-JP" sz="1600" spc="150" baseline="0" dirty="0">
                          <a:solidFill>
                            <a:schemeClr val="tx1"/>
                          </a:solidFill>
                        </a:rPr>
                      </a:br>
                      <a:r>
                        <a:rPr kumimoji="1" lang="ja-JP" altLang="en-US" sz="1600" spc="150" baseline="0" dirty="0">
                          <a:solidFill>
                            <a:schemeClr val="tx1"/>
                          </a:solidFill>
                        </a:rPr>
                        <a:t>（</a:t>
                      </a:r>
                      <a:r>
                        <a:rPr kumimoji="1" lang="en-US" altLang="ja-JP" sz="1600" spc="150" baseline="0" dirty="0">
                          <a:solidFill>
                            <a:schemeClr val="tx1"/>
                          </a:solidFill>
                        </a:rPr>
                        <a:t>1.5</a:t>
                      </a:r>
                      <a:r>
                        <a:rPr kumimoji="1" lang="ja-JP" altLang="en-US" sz="1600" spc="150" baseline="0" dirty="0">
                          <a:solidFill>
                            <a:schemeClr val="tx1"/>
                          </a:solidFill>
                        </a:rPr>
                        <a:t>時間の授業</a:t>
                      </a:r>
                      <a:r>
                        <a:rPr kumimoji="1" lang="en-US" altLang="ja-JP" sz="1600" spc="150" baseline="0" dirty="0">
                          <a:solidFill>
                            <a:schemeClr val="tx1"/>
                          </a:solidFill>
                        </a:rPr>
                        <a:t>×10</a:t>
                      </a:r>
                      <a:r>
                        <a:rPr kumimoji="1" lang="ja-JP" altLang="en-US" sz="1600" spc="150" baseline="0" dirty="0">
                          <a:solidFill>
                            <a:schemeClr val="tx1"/>
                          </a:solidFill>
                        </a:rPr>
                        <a:t>回）</a:t>
                      </a:r>
                      <a:endParaRPr kumimoji="1" lang="en-US" altLang="ja-JP" sz="1600" spc="150" baseline="0" dirty="0">
                        <a:solidFill>
                          <a:schemeClr val="tx1"/>
                        </a:solidFill>
                      </a:endParaRPr>
                    </a:p>
                    <a:p>
                      <a:r>
                        <a:rPr kumimoji="1" lang="ja-JP" altLang="en-US" sz="1600" spc="150" baseline="0" dirty="0">
                          <a:solidFill>
                            <a:schemeClr val="tx1"/>
                          </a:solidFill>
                        </a:rPr>
                        <a:t>・講義一回当たりの最大受講者数：</a:t>
                      </a:r>
                      <a:r>
                        <a:rPr kumimoji="1" lang="en-US" altLang="ja-JP" sz="1600" spc="150" baseline="0" dirty="0">
                          <a:solidFill>
                            <a:schemeClr val="tx1"/>
                          </a:solidFill>
                        </a:rPr>
                        <a:t>4</a:t>
                      </a:r>
                      <a:r>
                        <a:rPr kumimoji="1" lang="ja-JP" altLang="en-US" sz="1600" spc="150" baseline="0" dirty="0">
                          <a:solidFill>
                            <a:schemeClr val="tx1"/>
                          </a:solidFill>
                        </a:rPr>
                        <a:t>名</a:t>
                      </a:r>
                      <a:br>
                        <a:rPr kumimoji="1" lang="en-US" altLang="ja-JP" sz="1600" spc="150" baseline="0" dirty="0">
                          <a:solidFill>
                            <a:schemeClr val="tx1"/>
                          </a:solidFill>
                        </a:rPr>
                      </a:br>
                      <a:r>
                        <a:rPr kumimoji="1" lang="ja-JP" altLang="en-US" sz="1600" spc="150" baseline="0" dirty="0">
                          <a:solidFill>
                            <a:schemeClr val="tx1"/>
                          </a:solidFill>
                        </a:rPr>
                        <a:t>＝</a:t>
                      </a:r>
                      <a:r>
                        <a:rPr kumimoji="1" lang="en-US" altLang="ja-JP" sz="1600" spc="150" baseline="0" dirty="0">
                          <a:solidFill>
                            <a:schemeClr val="tx1"/>
                          </a:solidFill>
                        </a:rPr>
                        <a:t>15</a:t>
                      </a:r>
                      <a:r>
                        <a:rPr kumimoji="1" lang="ja-JP" altLang="en-US" sz="1600" spc="150" baseline="0" dirty="0">
                          <a:solidFill>
                            <a:schemeClr val="tx1"/>
                          </a:solidFill>
                        </a:rPr>
                        <a:t>万円</a:t>
                      </a:r>
                      <a:r>
                        <a:rPr kumimoji="1" lang="en-US" altLang="ja-JP" sz="1600" spc="150" baseline="0" dirty="0">
                          <a:solidFill>
                            <a:schemeClr val="tx1"/>
                          </a:solidFill>
                        </a:rPr>
                        <a:t>×4</a:t>
                      </a:r>
                      <a:r>
                        <a:rPr kumimoji="1" lang="ja-JP" altLang="en-US" sz="1600" spc="150" baseline="0" dirty="0">
                          <a:solidFill>
                            <a:schemeClr val="tx1"/>
                          </a:solidFill>
                        </a:rPr>
                        <a:t>名</a:t>
                      </a:r>
                      <a:br>
                        <a:rPr kumimoji="1" lang="en-US" altLang="ja-JP" sz="1600" spc="150" baseline="0" dirty="0">
                          <a:solidFill>
                            <a:schemeClr val="tx1"/>
                          </a:solidFill>
                        </a:rPr>
                      </a:br>
                      <a:r>
                        <a:rPr kumimoji="1" lang="ja-JP" altLang="en-US" sz="1600" b="1" spc="150" baseline="0" dirty="0">
                          <a:solidFill>
                            <a:schemeClr val="tx1"/>
                          </a:solidFill>
                        </a:rPr>
                        <a:t>・売上合計：</a:t>
                      </a:r>
                      <a:r>
                        <a:rPr kumimoji="1" lang="en-US" altLang="ja-JP" sz="1600" b="1" spc="150" baseline="0" dirty="0">
                          <a:solidFill>
                            <a:schemeClr val="tx1"/>
                          </a:solidFill>
                        </a:rPr>
                        <a:t>60</a:t>
                      </a:r>
                      <a:r>
                        <a:rPr kumimoji="1" lang="ja-JP" altLang="en-US" sz="1600" b="1" spc="150" baseline="0" dirty="0">
                          <a:solidFill>
                            <a:schemeClr val="tx1"/>
                          </a:solidFill>
                        </a:rPr>
                        <a:t>万円</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6397711"/>
                  </a:ext>
                </a:extLst>
              </a:tr>
            </a:tbl>
          </a:graphicData>
        </a:graphic>
      </p:graphicFrame>
      <p:cxnSp>
        <p:nvCxnSpPr>
          <p:cNvPr id="12" name="直線コネクタ 11">
            <a:extLst>
              <a:ext uri="{FF2B5EF4-FFF2-40B4-BE49-F238E27FC236}">
                <a16:creationId xmlns:a16="http://schemas.microsoft.com/office/drawing/2014/main" id="{364EF816-2013-7F63-4B9C-444B275A5B06}"/>
              </a:ext>
            </a:extLst>
          </p:cNvPr>
          <p:cNvCxnSpPr>
            <a:cxnSpLocks/>
          </p:cNvCxnSpPr>
          <p:nvPr/>
        </p:nvCxnSpPr>
        <p:spPr>
          <a:xfrm>
            <a:off x="4477376" y="4477954"/>
            <a:ext cx="2194729"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aphicFrame>
        <p:nvGraphicFramePr>
          <p:cNvPr id="13" name="表 12">
            <a:extLst>
              <a:ext uri="{FF2B5EF4-FFF2-40B4-BE49-F238E27FC236}">
                <a16:creationId xmlns:a16="http://schemas.microsoft.com/office/drawing/2014/main" id="{8CF97948-59F3-4973-747A-F8E9FAF7C1FE}"/>
              </a:ext>
            </a:extLst>
          </p:cNvPr>
          <p:cNvGraphicFramePr>
            <a:graphicFrameLocks noGrp="1"/>
          </p:cNvGraphicFramePr>
          <p:nvPr>
            <p:extLst>
              <p:ext uri="{D42A27DB-BD31-4B8C-83A1-F6EECF244321}">
                <p14:modId xmlns:p14="http://schemas.microsoft.com/office/powerpoint/2010/main" val="3004373136"/>
              </p:ext>
            </p:extLst>
          </p:nvPr>
        </p:nvGraphicFramePr>
        <p:xfrm>
          <a:off x="6618186" y="3959051"/>
          <a:ext cx="4424952" cy="1932371"/>
        </p:xfrm>
        <a:graphic>
          <a:graphicData uri="http://schemas.openxmlformats.org/drawingml/2006/table">
            <a:tbl>
              <a:tblPr firstRow="1" bandRow="1">
                <a:tableStyleId>{5940675A-B579-460E-94D1-54222C63F5DA}</a:tableStyleId>
              </a:tblPr>
              <a:tblGrid>
                <a:gridCol w="4424952">
                  <a:extLst>
                    <a:ext uri="{9D8B030D-6E8A-4147-A177-3AD203B41FA5}">
                      <a16:colId xmlns:a16="http://schemas.microsoft.com/office/drawing/2014/main" val="2969515401"/>
                    </a:ext>
                  </a:extLst>
                </a:gridCol>
              </a:tblGrid>
              <a:tr h="1932371">
                <a:tc>
                  <a:txBody>
                    <a:bodyPr/>
                    <a:lstStyle/>
                    <a:p>
                      <a:r>
                        <a:rPr kumimoji="1" lang="ja-JP" altLang="en-US" sz="1600" spc="150" baseline="0" dirty="0">
                          <a:solidFill>
                            <a:schemeClr val="tx1"/>
                          </a:solidFill>
                        </a:rPr>
                        <a:t>■コスト</a:t>
                      </a:r>
                      <a:endParaRPr kumimoji="1" lang="en-US" altLang="ja-JP" sz="1600" spc="150" baseline="0" dirty="0">
                        <a:solidFill>
                          <a:schemeClr val="tx1"/>
                        </a:solidFill>
                      </a:endParaRPr>
                    </a:p>
                    <a:p>
                      <a:r>
                        <a:rPr kumimoji="1" lang="ja-JP" altLang="en-US" sz="1600" spc="150" baseline="0" dirty="0">
                          <a:solidFill>
                            <a:schemeClr val="tx1"/>
                          </a:solidFill>
                        </a:rPr>
                        <a:t>・講師費用：</a:t>
                      </a:r>
                      <a:r>
                        <a:rPr kumimoji="1" lang="en-US" altLang="ja-JP" sz="1600" spc="150" baseline="0" dirty="0">
                          <a:solidFill>
                            <a:schemeClr val="tx1"/>
                          </a:solidFill>
                        </a:rPr>
                        <a:t>30</a:t>
                      </a:r>
                      <a:r>
                        <a:rPr kumimoji="1" lang="ja-JP" altLang="en-US" sz="1600" spc="150" baseline="0" dirty="0">
                          <a:solidFill>
                            <a:schemeClr val="tx1"/>
                          </a:solidFill>
                        </a:rPr>
                        <a:t>万円</a:t>
                      </a:r>
                      <a:endParaRPr kumimoji="1" lang="en-US" altLang="ja-JP" sz="1600" spc="150" baseline="0" dirty="0">
                        <a:solidFill>
                          <a:schemeClr val="tx1"/>
                        </a:solidFill>
                      </a:endParaRPr>
                    </a:p>
                    <a:p>
                      <a:r>
                        <a:rPr kumimoji="1" lang="ja-JP" altLang="en-US" sz="1600" spc="150" baseline="0" dirty="0">
                          <a:solidFill>
                            <a:schemeClr val="tx1"/>
                          </a:solidFill>
                        </a:rPr>
                        <a:t>・</a:t>
                      </a:r>
                      <a:r>
                        <a:rPr kumimoji="1" lang="en-US" altLang="ja-JP" sz="1600" spc="150" baseline="0" dirty="0">
                          <a:solidFill>
                            <a:schemeClr val="tx1"/>
                          </a:solidFill>
                        </a:rPr>
                        <a:t>Zoom</a:t>
                      </a:r>
                      <a:r>
                        <a:rPr kumimoji="1" lang="ja-JP" altLang="en-US" sz="1600" spc="150" baseline="0" dirty="0">
                          <a:solidFill>
                            <a:schemeClr val="tx1"/>
                          </a:solidFill>
                        </a:rPr>
                        <a:t>アカウント費用：</a:t>
                      </a:r>
                      <a:r>
                        <a:rPr kumimoji="1" lang="en-US" altLang="ja-JP" sz="1600" spc="150" baseline="0" dirty="0">
                          <a:solidFill>
                            <a:schemeClr val="tx1"/>
                          </a:solidFill>
                        </a:rPr>
                        <a:t>6</a:t>
                      </a:r>
                      <a:r>
                        <a:rPr kumimoji="1" lang="ja-JP" altLang="en-US" sz="1600" spc="150" baseline="0" dirty="0">
                          <a:solidFill>
                            <a:schemeClr val="tx1"/>
                          </a:solidFill>
                        </a:rPr>
                        <a:t>千円</a:t>
                      </a:r>
                      <a:endParaRPr kumimoji="1" lang="en-US" altLang="ja-JP" sz="1600" spc="150" baseline="0" dirty="0">
                        <a:solidFill>
                          <a:schemeClr val="tx1"/>
                        </a:solidFill>
                      </a:endParaRPr>
                    </a:p>
                    <a:p>
                      <a:endParaRPr kumimoji="1" lang="en-US" altLang="ja-JP" sz="1600" spc="150" baseline="0" dirty="0">
                        <a:solidFill>
                          <a:schemeClr val="tx1"/>
                        </a:solidFill>
                      </a:endParaRPr>
                    </a:p>
                    <a:p>
                      <a:r>
                        <a:rPr kumimoji="1" lang="ja-JP" altLang="en-US" sz="1600" spc="150" baseline="0" dirty="0">
                          <a:solidFill>
                            <a:schemeClr val="tx1"/>
                          </a:solidFill>
                        </a:rPr>
                        <a:t>■利益</a:t>
                      </a:r>
                      <a:endParaRPr kumimoji="1" lang="en-US" altLang="ja-JP" sz="1600" spc="150" baseline="0" dirty="0">
                        <a:solidFill>
                          <a:schemeClr val="tx1"/>
                        </a:solidFill>
                      </a:endParaRPr>
                    </a:p>
                    <a:p>
                      <a:r>
                        <a:rPr kumimoji="1" lang="ja-JP" altLang="en-US" sz="1600" b="1" spc="150" baseline="0" dirty="0">
                          <a:solidFill>
                            <a:schemeClr val="tx1"/>
                          </a:solidFill>
                        </a:rPr>
                        <a:t>・</a:t>
                      </a:r>
                      <a:r>
                        <a:rPr kumimoji="1" lang="en-US" altLang="ja-JP" sz="1600" b="1" spc="150" baseline="0" dirty="0">
                          <a:solidFill>
                            <a:schemeClr val="tx1"/>
                          </a:solidFill>
                        </a:rPr>
                        <a:t>29</a:t>
                      </a:r>
                      <a:r>
                        <a:rPr kumimoji="1" lang="ja-JP" altLang="en-US" sz="1600" b="1" spc="150" baseline="0" dirty="0">
                          <a:solidFill>
                            <a:schemeClr val="tx1"/>
                          </a:solidFill>
                        </a:rPr>
                        <a:t>万</a:t>
                      </a:r>
                      <a:r>
                        <a:rPr kumimoji="1" lang="en-US" altLang="ja-JP" sz="1600" b="1" spc="150" baseline="0" dirty="0">
                          <a:solidFill>
                            <a:schemeClr val="tx1"/>
                          </a:solidFill>
                        </a:rPr>
                        <a:t>4,000</a:t>
                      </a:r>
                      <a:r>
                        <a:rPr kumimoji="1" lang="ja-JP" altLang="en-US" sz="1600" b="1" spc="150" baseline="0" dirty="0">
                          <a:solidFill>
                            <a:schemeClr val="tx1"/>
                          </a:solidFill>
                        </a:rPr>
                        <a:t>円</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6397711"/>
                  </a:ext>
                </a:extLst>
              </a:tr>
            </a:tbl>
          </a:graphicData>
        </a:graphic>
      </p:graphicFrame>
      <p:sp>
        <p:nvSpPr>
          <p:cNvPr id="14" name="右大かっこ 13">
            <a:extLst>
              <a:ext uri="{FF2B5EF4-FFF2-40B4-BE49-F238E27FC236}">
                <a16:creationId xmlns:a16="http://schemas.microsoft.com/office/drawing/2014/main" id="{F6608E71-036B-4744-85A8-13AA4EE18C34}"/>
              </a:ext>
            </a:extLst>
          </p:cNvPr>
          <p:cNvSpPr/>
          <p:nvPr/>
        </p:nvSpPr>
        <p:spPr>
          <a:xfrm>
            <a:off x="4142850" y="2863780"/>
            <a:ext cx="321548" cy="2954215"/>
          </a:xfrm>
          <a:prstGeom prst="rightBracket">
            <a:avLst/>
          </a:prstGeom>
          <a:ln>
            <a:solidFill>
              <a:srgbClr val="004E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5" name="四角形: 角を丸くする 14">
            <a:extLst>
              <a:ext uri="{FF2B5EF4-FFF2-40B4-BE49-F238E27FC236}">
                <a16:creationId xmlns:a16="http://schemas.microsoft.com/office/drawing/2014/main" id="{0EB5D48D-501C-3008-3199-CA781E19AC51}"/>
              </a:ext>
            </a:extLst>
          </p:cNvPr>
          <p:cNvSpPr/>
          <p:nvPr/>
        </p:nvSpPr>
        <p:spPr>
          <a:xfrm>
            <a:off x="6235490" y="647906"/>
            <a:ext cx="2441122" cy="408214"/>
          </a:xfrm>
          <a:prstGeom prst="roundRect">
            <a:avLst/>
          </a:prstGeom>
          <a:solidFill>
            <a:srgbClr val="004E87"/>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任意</a:t>
            </a:r>
          </a:p>
        </p:txBody>
      </p:sp>
    </p:spTree>
    <p:extLst>
      <p:ext uri="{BB962C8B-B14F-4D97-AF65-F5344CB8AC3E}">
        <p14:creationId xmlns:p14="http://schemas.microsoft.com/office/powerpoint/2010/main" val="2599474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FB5D8-B134-9857-AFCF-4F06F230033F}"/>
              </a:ext>
            </a:extLst>
          </p:cNvPr>
          <p:cNvSpPr>
            <a:spLocks noGrp="1"/>
          </p:cNvSpPr>
          <p:nvPr>
            <p:ph type="title"/>
          </p:nvPr>
        </p:nvSpPr>
        <p:spPr/>
        <p:txBody>
          <a:bodyPr>
            <a:normAutofit fontScale="90000"/>
          </a:bodyPr>
          <a:lstStyle/>
          <a:p>
            <a:r>
              <a:rPr lang="en-US" altLang="ja-JP" dirty="0"/>
              <a:t>E</a:t>
            </a:r>
            <a:r>
              <a:rPr kumimoji="1" lang="en-US" altLang="ja-JP" dirty="0"/>
              <a:t>. </a:t>
            </a:r>
            <a:r>
              <a:rPr kumimoji="1" lang="ja-JP" altLang="en-US" dirty="0"/>
              <a:t>クラブで取組む意義</a:t>
            </a:r>
          </a:p>
        </p:txBody>
      </p:sp>
      <p:sp>
        <p:nvSpPr>
          <p:cNvPr id="4" name="スライド番号プレースホルダー 3">
            <a:extLst>
              <a:ext uri="{FF2B5EF4-FFF2-40B4-BE49-F238E27FC236}">
                <a16:creationId xmlns:a16="http://schemas.microsoft.com/office/drawing/2014/main" id="{14FD146C-0839-6D80-AB35-6C038E9F97D9}"/>
              </a:ext>
            </a:extLst>
          </p:cNvPr>
          <p:cNvSpPr>
            <a:spLocks noGrp="1"/>
          </p:cNvSpPr>
          <p:nvPr>
            <p:ph type="sldNum" sz="quarter" idx="12"/>
          </p:nvPr>
        </p:nvSpPr>
        <p:spPr/>
        <p:txBody>
          <a:bodyPr/>
          <a:lstStyle/>
          <a:p>
            <a:fld id="{AAE74741-446D-4801-B87C-EAF3B7DCD957}" type="slidenum">
              <a:rPr kumimoji="1" lang="ja-JP" altLang="en-US" smtClean="0"/>
              <a:t>11</a:t>
            </a:fld>
            <a:endParaRPr kumimoji="1" lang="ja-JP" altLang="en-US"/>
          </a:p>
        </p:txBody>
      </p:sp>
      <p:graphicFrame>
        <p:nvGraphicFramePr>
          <p:cNvPr id="6" name="表 5">
            <a:extLst>
              <a:ext uri="{FF2B5EF4-FFF2-40B4-BE49-F238E27FC236}">
                <a16:creationId xmlns:a16="http://schemas.microsoft.com/office/drawing/2014/main" id="{555B9054-C8B5-70AA-16A2-8D215A0C079B}"/>
              </a:ext>
            </a:extLst>
          </p:cNvPr>
          <p:cNvGraphicFramePr>
            <a:graphicFrameLocks noGrp="1"/>
          </p:cNvGraphicFramePr>
          <p:nvPr>
            <p:extLst>
              <p:ext uri="{D42A27DB-BD31-4B8C-83A1-F6EECF244321}">
                <p14:modId xmlns:p14="http://schemas.microsoft.com/office/powerpoint/2010/main" val="2297041126"/>
              </p:ext>
            </p:extLst>
          </p:nvPr>
        </p:nvGraphicFramePr>
        <p:xfrm>
          <a:off x="838200" y="1426683"/>
          <a:ext cx="10444843" cy="2350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⑧</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解決される社会課題</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198000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5" name="四角形: 角を丸くする 4">
            <a:extLst>
              <a:ext uri="{FF2B5EF4-FFF2-40B4-BE49-F238E27FC236}">
                <a16:creationId xmlns:a16="http://schemas.microsoft.com/office/drawing/2014/main" id="{EDA3C1FD-0610-9B41-6E30-169FF70B86A2}"/>
              </a:ext>
            </a:extLst>
          </p:cNvPr>
          <p:cNvSpPr/>
          <p:nvPr/>
        </p:nvSpPr>
        <p:spPr>
          <a:xfrm>
            <a:off x="8841921" y="648904"/>
            <a:ext cx="2441122" cy="408214"/>
          </a:xfrm>
          <a:prstGeom prst="roundRect">
            <a:avLst/>
          </a:prstGeom>
          <a:solidFill>
            <a:srgbClr val="5BB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提出用</a:t>
            </a:r>
          </a:p>
        </p:txBody>
      </p:sp>
      <p:graphicFrame>
        <p:nvGraphicFramePr>
          <p:cNvPr id="22" name="表 21">
            <a:extLst>
              <a:ext uri="{FF2B5EF4-FFF2-40B4-BE49-F238E27FC236}">
                <a16:creationId xmlns:a16="http://schemas.microsoft.com/office/drawing/2014/main" id="{C87D2B41-AB73-E141-43D1-C83AC175D307}"/>
              </a:ext>
            </a:extLst>
          </p:cNvPr>
          <p:cNvGraphicFramePr>
            <a:graphicFrameLocks noGrp="1"/>
          </p:cNvGraphicFramePr>
          <p:nvPr>
            <p:extLst>
              <p:ext uri="{D42A27DB-BD31-4B8C-83A1-F6EECF244321}">
                <p14:modId xmlns:p14="http://schemas.microsoft.com/office/powerpoint/2010/main" val="1101295303"/>
              </p:ext>
            </p:extLst>
          </p:nvPr>
        </p:nvGraphicFramePr>
        <p:xfrm>
          <a:off x="838199" y="3777523"/>
          <a:ext cx="10444843" cy="2350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⑨</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クラブとの親和性</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198000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7" name="四角形: 角を丸くする 6">
            <a:extLst>
              <a:ext uri="{FF2B5EF4-FFF2-40B4-BE49-F238E27FC236}">
                <a16:creationId xmlns:a16="http://schemas.microsoft.com/office/drawing/2014/main" id="{04398FED-589B-9EC9-D2A0-0AC6FDF24435}"/>
              </a:ext>
            </a:extLst>
          </p:cNvPr>
          <p:cNvSpPr/>
          <p:nvPr/>
        </p:nvSpPr>
        <p:spPr>
          <a:xfrm>
            <a:off x="6235490" y="647906"/>
            <a:ext cx="2441122" cy="408214"/>
          </a:xfrm>
          <a:prstGeom prst="roundRect">
            <a:avLst/>
          </a:prstGeom>
          <a:solidFill>
            <a:srgbClr val="004E87"/>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任意</a:t>
            </a:r>
          </a:p>
        </p:txBody>
      </p:sp>
    </p:spTree>
    <p:extLst>
      <p:ext uri="{BB962C8B-B14F-4D97-AF65-F5344CB8AC3E}">
        <p14:creationId xmlns:p14="http://schemas.microsoft.com/office/powerpoint/2010/main" val="1286467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FB5D8-B134-9857-AFCF-4F06F230033F}"/>
              </a:ext>
            </a:extLst>
          </p:cNvPr>
          <p:cNvSpPr>
            <a:spLocks noGrp="1"/>
          </p:cNvSpPr>
          <p:nvPr>
            <p:ph type="title"/>
          </p:nvPr>
        </p:nvSpPr>
        <p:spPr/>
        <p:txBody>
          <a:bodyPr>
            <a:normAutofit fontScale="90000"/>
          </a:bodyPr>
          <a:lstStyle/>
          <a:p>
            <a:r>
              <a:rPr lang="en-US" altLang="ja-JP" dirty="0"/>
              <a:t>E</a:t>
            </a:r>
            <a:r>
              <a:rPr kumimoji="1" lang="en-US" altLang="ja-JP" dirty="0"/>
              <a:t>. </a:t>
            </a:r>
            <a:r>
              <a:rPr kumimoji="1" lang="ja-JP" altLang="en-US" dirty="0"/>
              <a:t>クラブで取組む意義</a:t>
            </a:r>
          </a:p>
        </p:txBody>
      </p:sp>
      <p:sp>
        <p:nvSpPr>
          <p:cNvPr id="4" name="スライド番号プレースホルダー 3">
            <a:extLst>
              <a:ext uri="{FF2B5EF4-FFF2-40B4-BE49-F238E27FC236}">
                <a16:creationId xmlns:a16="http://schemas.microsoft.com/office/drawing/2014/main" id="{14FD146C-0839-6D80-AB35-6C038E9F97D9}"/>
              </a:ext>
            </a:extLst>
          </p:cNvPr>
          <p:cNvSpPr>
            <a:spLocks noGrp="1"/>
          </p:cNvSpPr>
          <p:nvPr>
            <p:ph type="sldNum" sz="quarter" idx="12"/>
          </p:nvPr>
        </p:nvSpPr>
        <p:spPr/>
        <p:txBody>
          <a:bodyPr/>
          <a:lstStyle/>
          <a:p>
            <a:fld id="{AAE74741-446D-4801-B87C-EAF3B7DCD957}" type="slidenum">
              <a:rPr kumimoji="1" lang="ja-JP" altLang="en-US" smtClean="0"/>
              <a:t>12</a:t>
            </a:fld>
            <a:endParaRPr kumimoji="1" lang="ja-JP" altLang="en-US"/>
          </a:p>
        </p:txBody>
      </p:sp>
      <p:graphicFrame>
        <p:nvGraphicFramePr>
          <p:cNvPr id="6" name="表 5">
            <a:extLst>
              <a:ext uri="{FF2B5EF4-FFF2-40B4-BE49-F238E27FC236}">
                <a16:creationId xmlns:a16="http://schemas.microsoft.com/office/drawing/2014/main" id="{555B9054-C8B5-70AA-16A2-8D215A0C079B}"/>
              </a:ext>
            </a:extLst>
          </p:cNvPr>
          <p:cNvGraphicFramePr>
            <a:graphicFrameLocks noGrp="1"/>
          </p:cNvGraphicFramePr>
          <p:nvPr>
            <p:extLst>
              <p:ext uri="{D42A27DB-BD31-4B8C-83A1-F6EECF244321}">
                <p14:modId xmlns:p14="http://schemas.microsoft.com/office/powerpoint/2010/main" val="2517015143"/>
              </p:ext>
            </p:extLst>
          </p:nvPr>
        </p:nvGraphicFramePr>
        <p:xfrm>
          <a:off x="838200" y="1426683"/>
          <a:ext cx="10444843" cy="2350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⑧</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解決される社会課題</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1980000">
                <a:tc gridSpan="2">
                  <a:txBody>
                    <a:bodyPr/>
                    <a:lstStyle/>
                    <a:p>
                      <a:r>
                        <a:rPr kumimoji="1" lang="ja-JP" altLang="en-US" sz="1600" dirty="0">
                          <a:solidFill>
                            <a:schemeClr val="tx1"/>
                          </a:solidFill>
                        </a:rPr>
                        <a:t>・事務従事者の方に</a:t>
                      </a:r>
                      <a:r>
                        <a:rPr kumimoji="1" lang="en-US" altLang="ja-JP" sz="1600" dirty="0">
                          <a:solidFill>
                            <a:schemeClr val="tx1"/>
                          </a:solidFill>
                        </a:rPr>
                        <a:t>IT</a:t>
                      </a:r>
                      <a:r>
                        <a:rPr kumimoji="1" lang="ja-JP" altLang="en-US" sz="1600" dirty="0">
                          <a:solidFill>
                            <a:schemeClr val="tx1"/>
                          </a:solidFill>
                        </a:rPr>
                        <a:t>リスキリングを行うことで、キャリアアップへのお悩みを解消することができる。</a:t>
                      </a:r>
                      <a:br>
                        <a:rPr kumimoji="1" lang="en-US" altLang="ja-JP" sz="1600" dirty="0">
                          <a:solidFill>
                            <a:schemeClr val="tx1"/>
                          </a:solidFill>
                        </a:rPr>
                      </a:br>
                      <a:r>
                        <a:rPr kumimoji="1" lang="ja-JP" altLang="en-US" sz="1600" dirty="0">
                          <a:solidFill>
                            <a:schemeClr val="tx1"/>
                          </a:solidFill>
                        </a:rPr>
                        <a:t>（市場価値上昇→待遇上昇）</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graphicFrame>
        <p:nvGraphicFramePr>
          <p:cNvPr id="22" name="表 21">
            <a:extLst>
              <a:ext uri="{FF2B5EF4-FFF2-40B4-BE49-F238E27FC236}">
                <a16:creationId xmlns:a16="http://schemas.microsoft.com/office/drawing/2014/main" id="{C87D2B41-AB73-E141-43D1-C83AC175D307}"/>
              </a:ext>
            </a:extLst>
          </p:cNvPr>
          <p:cNvGraphicFramePr>
            <a:graphicFrameLocks noGrp="1"/>
          </p:cNvGraphicFramePr>
          <p:nvPr>
            <p:extLst>
              <p:ext uri="{D42A27DB-BD31-4B8C-83A1-F6EECF244321}">
                <p14:modId xmlns:p14="http://schemas.microsoft.com/office/powerpoint/2010/main" val="555980836"/>
              </p:ext>
            </p:extLst>
          </p:nvPr>
        </p:nvGraphicFramePr>
        <p:xfrm>
          <a:off x="838199" y="3777523"/>
          <a:ext cx="10444843" cy="2350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⑨</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クラブとの親和性</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1980000">
                <a:tc gridSpan="2">
                  <a:txBody>
                    <a:bodyPr/>
                    <a:lstStyle/>
                    <a:p>
                      <a:r>
                        <a:rPr kumimoji="1" lang="ja-JP" altLang="en-US" sz="1600" dirty="0">
                          <a:solidFill>
                            <a:schemeClr val="tx1"/>
                          </a:solidFill>
                        </a:rPr>
                        <a:t>・ホームタウンでクラブを応援してくれる事業者の皆さまと相互支援の関係性を作ることができる。</a:t>
                      </a:r>
                      <a:br>
                        <a:rPr kumimoji="1" lang="en-US" altLang="ja-JP" sz="1600" dirty="0">
                          <a:solidFill>
                            <a:schemeClr val="tx1"/>
                          </a:solidFill>
                        </a:rPr>
                      </a:br>
                      <a:r>
                        <a:rPr kumimoji="1" lang="ja-JP" altLang="en-US" sz="1600" dirty="0">
                          <a:solidFill>
                            <a:schemeClr val="tx1"/>
                          </a:solidFill>
                        </a:rPr>
                        <a:t>・地域企業経営者がクラブを運営している強みをコンテンツ開発やセールスに生かすことが出来る。</a:t>
                      </a:r>
                      <a:br>
                        <a:rPr kumimoji="1" lang="en-US" altLang="ja-JP" sz="1600" dirty="0">
                          <a:solidFill>
                            <a:schemeClr val="tx1"/>
                          </a:solidFill>
                        </a:rPr>
                      </a:br>
                      <a:r>
                        <a:rPr kumimoji="1" lang="ja-JP" altLang="en-US" sz="1600" dirty="0">
                          <a:solidFill>
                            <a:schemeClr val="tx1"/>
                          </a:solidFill>
                        </a:rPr>
                        <a:t>・</a:t>
                      </a:r>
                      <a:r>
                        <a:rPr kumimoji="1" lang="en-US" altLang="ja-JP" sz="1600" dirty="0">
                          <a:solidFill>
                            <a:schemeClr val="tx1"/>
                          </a:solidFill>
                        </a:rPr>
                        <a:t>3</a:t>
                      </a:r>
                      <a:r>
                        <a:rPr kumimoji="1" lang="ja-JP" altLang="en-US" sz="1600" dirty="0">
                          <a:solidFill>
                            <a:schemeClr val="tx1"/>
                          </a:solidFill>
                        </a:rPr>
                        <a:t>市</a:t>
                      </a:r>
                      <a:r>
                        <a:rPr kumimoji="1" lang="en-US" altLang="ja-JP" sz="1600" dirty="0">
                          <a:solidFill>
                            <a:schemeClr val="tx1"/>
                          </a:solidFill>
                        </a:rPr>
                        <a:t>8</a:t>
                      </a:r>
                      <a:r>
                        <a:rPr kumimoji="1" lang="ja-JP" altLang="en-US" sz="1600" dirty="0">
                          <a:solidFill>
                            <a:schemeClr val="tx1"/>
                          </a:solidFill>
                        </a:rPr>
                        <a:t>町とのコネクションや</a:t>
                      </a:r>
                      <a:r>
                        <a:rPr kumimoji="1" lang="en-US" altLang="ja-JP" sz="1600" dirty="0">
                          <a:solidFill>
                            <a:schemeClr val="tx1"/>
                          </a:solidFill>
                        </a:rPr>
                        <a:t>90</a:t>
                      </a:r>
                      <a:r>
                        <a:rPr kumimoji="1" lang="ja-JP" altLang="en-US" sz="1600" dirty="0">
                          <a:solidFill>
                            <a:schemeClr val="tx1"/>
                          </a:solidFill>
                        </a:rPr>
                        <a:t>社以上のスポンサー企業、商工会との連携協定を生かして販促活動ができる。</a:t>
                      </a:r>
                    </a:p>
                    <a:p>
                      <a:endParaRPr kumimoji="1" lang="ja-JP" altLang="en-US" sz="1600" dirty="0">
                        <a:solidFill>
                          <a:schemeClr val="tx1"/>
                        </a:solidFill>
                      </a:endParaRPr>
                    </a:p>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3" name="四角形: 角を丸くする 2">
            <a:extLst>
              <a:ext uri="{FF2B5EF4-FFF2-40B4-BE49-F238E27FC236}">
                <a16:creationId xmlns:a16="http://schemas.microsoft.com/office/drawing/2014/main" id="{AED9589A-4CE3-F6C9-983D-1F45D24681E0}"/>
              </a:ext>
            </a:extLst>
          </p:cNvPr>
          <p:cNvSpPr/>
          <p:nvPr/>
        </p:nvSpPr>
        <p:spPr>
          <a:xfrm>
            <a:off x="8841921" y="648904"/>
            <a:ext cx="2441122" cy="408214"/>
          </a:xfrm>
          <a:prstGeom prst="roundRect">
            <a:avLst/>
          </a:prstGeom>
          <a:solidFill>
            <a:schemeClr val="bg1"/>
          </a:solidFill>
          <a:ln>
            <a:solidFill>
              <a:srgbClr val="5BB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5BBB24"/>
                </a:solidFill>
              </a:rPr>
              <a:t>サンプル</a:t>
            </a:r>
            <a:endParaRPr kumimoji="1" lang="ja-JP" altLang="en-US" dirty="0">
              <a:solidFill>
                <a:srgbClr val="5BBB24"/>
              </a:solidFill>
            </a:endParaRPr>
          </a:p>
        </p:txBody>
      </p:sp>
      <p:sp>
        <p:nvSpPr>
          <p:cNvPr id="7" name="四角形: 角を丸くする 6">
            <a:extLst>
              <a:ext uri="{FF2B5EF4-FFF2-40B4-BE49-F238E27FC236}">
                <a16:creationId xmlns:a16="http://schemas.microsoft.com/office/drawing/2014/main" id="{273CC305-BDB9-5E98-AADC-6FC38E9212E3}"/>
              </a:ext>
            </a:extLst>
          </p:cNvPr>
          <p:cNvSpPr/>
          <p:nvPr/>
        </p:nvSpPr>
        <p:spPr>
          <a:xfrm>
            <a:off x="6235490" y="647906"/>
            <a:ext cx="2441122" cy="408214"/>
          </a:xfrm>
          <a:prstGeom prst="roundRect">
            <a:avLst/>
          </a:prstGeom>
          <a:solidFill>
            <a:srgbClr val="004E87"/>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任意</a:t>
            </a:r>
          </a:p>
        </p:txBody>
      </p:sp>
    </p:spTree>
    <p:extLst>
      <p:ext uri="{BB962C8B-B14F-4D97-AF65-F5344CB8AC3E}">
        <p14:creationId xmlns:p14="http://schemas.microsoft.com/office/powerpoint/2010/main" val="83182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FB5D8-B134-9857-AFCF-4F06F230033F}"/>
              </a:ext>
            </a:extLst>
          </p:cNvPr>
          <p:cNvSpPr>
            <a:spLocks noGrp="1"/>
          </p:cNvSpPr>
          <p:nvPr>
            <p:ph type="title"/>
          </p:nvPr>
        </p:nvSpPr>
        <p:spPr/>
        <p:txBody>
          <a:bodyPr>
            <a:normAutofit fontScale="90000"/>
          </a:bodyPr>
          <a:lstStyle/>
          <a:p>
            <a:r>
              <a:rPr kumimoji="1" lang="en-US" altLang="ja-JP" dirty="0"/>
              <a:t>F. </a:t>
            </a:r>
            <a:r>
              <a:rPr kumimoji="1" lang="ja-JP" altLang="en-US" dirty="0"/>
              <a:t>運用体制</a:t>
            </a:r>
          </a:p>
        </p:txBody>
      </p:sp>
      <p:sp>
        <p:nvSpPr>
          <p:cNvPr id="4" name="スライド番号プレースホルダー 3">
            <a:extLst>
              <a:ext uri="{FF2B5EF4-FFF2-40B4-BE49-F238E27FC236}">
                <a16:creationId xmlns:a16="http://schemas.microsoft.com/office/drawing/2014/main" id="{14FD146C-0839-6D80-AB35-6C038E9F97D9}"/>
              </a:ext>
            </a:extLst>
          </p:cNvPr>
          <p:cNvSpPr>
            <a:spLocks noGrp="1"/>
          </p:cNvSpPr>
          <p:nvPr>
            <p:ph type="sldNum" sz="quarter" idx="12"/>
          </p:nvPr>
        </p:nvSpPr>
        <p:spPr/>
        <p:txBody>
          <a:bodyPr/>
          <a:lstStyle/>
          <a:p>
            <a:fld id="{AAE74741-446D-4801-B87C-EAF3B7DCD957}" type="slidenum">
              <a:rPr kumimoji="1" lang="ja-JP" altLang="en-US" smtClean="0"/>
              <a:t>13</a:t>
            </a:fld>
            <a:endParaRPr kumimoji="1" lang="ja-JP" altLang="en-US"/>
          </a:p>
        </p:txBody>
      </p:sp>
      <p:graphicFrame>
        <p:nvGraphicFramePr>
          <p:cNvPr id="6" name="表 5">
            <a:extLst>
              <a:ext uri="{FF2B5EF4-FFF2-40B4-BE49-F238E27FC236}">
                <a16:creationId xmlns:a16="http://schemas.microsoft.com/office/drawing/2014/main" id="{555B9054-C8B5-70AA-16A2-8D215A0C079B}"/>
              </a:ext>
            </a:extLst>
          </p:cNvPr>
          <p:cNvGraphicFramePr>
            <a:graphicFrameLocks noGrp="1"/>
          </p:cNvGraphicFramePr>
          <p:nvPr>
            <p:extLst>
              <p:ext uri="{D42A27DB-BD31-4B8C-83A1-F6EECF244321}">
                <p14:modId xmlns:p14="http://schemas.microsoft.com/office/powerpoint/2010/main" val="942675748"/>
              </p:ext>
            </p:extLst>
          </p:nvPr>
        </p:nvGraphicFramePr>
        <p:xfrm>
          <a:off x="838200" y="1426683"/>
          <a:ext cx="10444843" cy="4690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⑩</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運用体制の図解</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432000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5" name="四角形: 角を丸くする 4">
            <a:extLst>
              <a:ext uri="{FF2B5EF4-FFF2-40B4-BE49-F238E27FC236}">
                <a16:creationId xmlns:a16="http://schemas.microsoft.com/office/drawing/2014/main" id="{EDA3C1FD-0610-9B41-6E30-169FF70B86A2}"/>
              </a:ext>
            </a:extLst>
          </p:cNvPr>
          <p:cNvSpPr/>
          <p:nvPr/>
        </p:nvSpPr>
        <p:spPr>
          <a:xfrm>
            <a:off x="8841921" y="648904"/>
            <a:ext cx="2441122" cy="408214"/>
          </a:xfrm>
          <a:prstGeom prst="roundRect">
            <a:avLst/>
          </a:prstGeom>
          <a:solidFill>
            <a:srgbClr val="5BB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提出用</a:t>
            </a:r>
          </a:p>
        </p:txBody>
      </p:sp>
      <p:grpSp>
        <p:nvGrpSpPr>
          <p:cNvPr id="7" name="Google Shape;190;p26">
            <a:extLst>
              <a:ext uri="{FF2B5EF4-FFF2-40B4-BE49-F238E27FC236}">
                <a16:creationId xmlns:a16="http://schemas.microsoft.com/office/drawing/2014/main" id="{C549C730-DBE0-2774-13C0-07C800CB9000}"/>
              </a:ext>
            </a:extLst>
          </p:cNvPr>
          <p:cNvGrpSpPr/>
          <p:nvPr/>
        </p:nvGrpSpPr>
        <p:grpSpPr>
          <a:xfrm>
            <a:off x="1840714" y="2243536"/>
            <a:ext cx="552289" cy="1022489"/>
            <a:chOff x="-1" y="0"/>
            <a:chExt cx="946737" cy="1704148"/>
          </a:xfrm>
          <a:solidFill>
            <a:srgbClr val="004E87"/>
          </a:solidFill>
        </p:grpSpPr>
        <p:sp>
          <p:nvSpPr>
            <p:cNvPr id="8" name="Google Shape;191;p26">
              <a:extLst>
                <a:ext uri="{FF2B5EF4-FFF2-40B4-BE49-F238E27FC236}">
                  <a16:creationId xmlns:a16="http://schemas.microsoft.com/office/drawing/2014/main" id="{F55CA86C-660D-3531-87DF-5B568871304B}"/>
                </a:ext>
              </a:extLst>
            </p:cNvPr>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grp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9" name="Google Shape;192;p26">
              <a:extLst>
                <a:ext uri="{FF2B5EF4-FFF2-40B4-BE49-F238E27FC236}">
                  <a16:creationId xmlns:a16="http://schemas.microsoft.com/office/drawing/2014/main" id="{ABD8B7FD-15A4-7EF8-B93D-8C2ECE56AB5F}"/>
                </a:ext>
              </a:extLst>
            </p:cNvPr>
            <p:cNvSpPr/>
            <p:nvPr/>
          </p:nvSpPr>
          <p:spPr>
            <a:xfrm>
              <a:off x="38013" y="0"/>
              <a:ext cx="855900" cy="854700"/>
            </a:xfrm>
            <a:prstGeom prst="ellipse">
              <a:avLst/>
            </a:prstGeom>
            <a:grp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grpSp>
        <p:nvGrpSpPr>
          <p:cNvPr id="10" name="Google Shape;190;p26">
            <a:extLst>
              <a:ext uri="{FF2B5EF4-FFF2-40B4-BE49-F238E27FC236}">
                <a16:creationId xmlns:a16="http://schemas.microsoft.com/office/drawing/2014/main" id="{FCA35B83-4297-C2EA-2A84-201EB53F6F4C}"/>
              </a:ext>
            </a:extLst>
          </p:cNvPr>
          <p:cNvGrpSpPr/>
          <p:nvPr/>
        </p:nvGrpSpPr>
        <p:grpSpPr>
          <a:xfrm>
            <a:off x="1862890" y="3429000"/>
            <a:ext cx="552289" cy="1022489"/>
            <a:chOff x="-1" y="0"/>
            <a:chExt cx="946737" cy="1704148"/>
          </a:xfrm>
        </p:grpSpPr>
        <p:sp>
          <p:nvSpPr>
            <p:cNvPr id="11" name="Google Shape;191;p26">
              <a:extLst>
                <a:ext uri="{FF2B5EF4-FFF2-40B4-BE49-F238E27FC236}">
                  <a16:creationId xmlns:a16="http://schemas.microsoft.com/office/drawing/2014/main" id="{EF7EC652-E873-3201-50F7-B1971B66D2D7}"/>
                </a:ext>
              </a:extLst>
            </p:cNvPr>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12" name="Google Shape;192;p26">
              <a:extLst>
                <a:ext uri="{FF2B5EF4-FFF2-40B4-BE49-F238E27FC236}">
                  <a16:creationId xmlns:a16="http://schemas.microsoft.com/office/drawing/2014/main" id="{15D2CA97-DB07-EBF2-6551-F4D76A3FEA4C}"/>
                </a:ext>
              </a:extLst>
            </p:cNvPr>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grpSp>
        <p:nvGrpSpPr>
          <p:cNvPr id="13" name="Google Shape;190;p26">
            <a:extLst>
              <a:ext uri="{FF2B5EF4-FFF2-40B4-BE49-F238E27FC236}">
                <a16:creationId xmlns:a16="http://schemas.microsoft.com/office/drawing/2014/main" id="{F6DC4FB4-5978-A4A4-4A9D-B8307D35F0B5}"/>
              </a:ext>
            </a:extLst>
          </p:cNvPr>
          <p:cNvGrpSpPr/>
          <p:nvPr/>
        </p:nvGrpSpPr>
        <p:grpSpPr>
          <a:xfrm>
            <a:off x="1862890" y="4617032"/>
            <a:ext cx="552289" cy="1022489"/>
            <a:chOff x="-1" y="0"/>
            <a:chExt cx="946737" cy="1704148"/>
          </a:xfrm>
        </p:grpSpPr>
        <p:sp>
          <p:nvSpPr>
            <p:cNvPr id="14" name="Google Shape;191;p26">
              <a:extLst>
                <a:ext uri="{FF2B5EF4-FFF2-40B4-BE49-F238E27FC236}">
                  <a16:creationId xmlns:a16="http://schemas.microsoft.com/office/drawing/2014/main" id="{2754C413-B40E-BE33-D117-E4486AF41BAC}"/>
                </a:ext>
              </a:extLst>
            </p:cNvPr>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15" name="Google Shape;192;p26">
              <a:extLst>
                <a:ext uri="{FF2B5EF4-FFF2-40B4-BE49-F238E27FC236}">
                  <a16:creationId xmlns:a16="http://schemas.microsoft.com/office/drawing/2014/main" id="{C9ACA59B-EBCA-1448-F6C4-8B17EBED9CCA}"/>
                </a:ext>
              </a:extLst>
            </p:cNvPr>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cxnSp>
        <p:nvCxnSpPr>
          <p:cNvPr id="16" name="直線コネクタ 15">
            <a:extLst>
              <a:ext uri="{FF2B5EF4-FFF2-40B4-BE49-F238E27FC236}">
                <a16:creationId xmlns:a16="http://schemas.microsoft.com/office/drawing/2014/main" id="{61C2D05B-73DF-1181-37CC-1C7AC1938C00}"/>
              </a:ext>
            </a:extLst>
          </p:cNvPr>
          <p:cNvCxnSpPr>
            <a:cxnSpLocks/>
          </p:cNvCxnSpPr>
          <p:nvPr/>
        </p:nvCxnSpPr>
        <p:spPr>
          <a:xfrm>
            <a:off x="2751992" y="2756356"/>
            <a:ext cx="1718896"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aphicFrame>
        <p:nvGraphicFramePr>
          <p:cNvPr id="17" name="表 16">
            <a:extLst>
              <a:ext uri="{FF2B5EF4-FFF2-40B4-BE49-F238E27FC236}">
                <a16:creationId xmlns:a16="http://schemas.microsoft.com/office/drawing/2014/main" id="{5A79ADC6-B421-FC77-89E4-68A002A3F646}"/>
              </a:ext>
            </a:extLst>
          </p:cNvPr>
          <p:cNvGraphicFramePr>
            <a:graphicFrameLocks noGrp="1"/>
          </p:cNvGraphicFramePr>
          <p:nvPr>
            <p:extLst>
              <p:ext uri="{D42A27DB-BD31-4B8C-83A1-F6EECF244321}">
                <p14:modId xmlns:p14="http://schemas.microsoft.com/office/powerpoint/2010/main" val="2072837150"/>
              </p:ext>
            </p:extLst>
          </p:nvPr>
        </p:nvGraphicFramePr>
        <p:xfrm>
          <a:off x="4416969" y="2243536"/>
          <a:ext cx="6284526" cy="1022487"/>
        </p:xfrm>
        <a:graphic>
          <a:graphicData uri="http://schemas.openxmlformats.org/drawingml/2006/table">
            <a:tbl>
              <a:tblPr firstRow="1" bandRow="1">
                <a:tableStyleId>{5940675A-B579-460E-94D1-54222C63F5DA}</a:tableStyleId>
              </a:tblPr>
              <a:tblGrid>
                <a:gridCol w="6284526">
                  <a:extLst>
                    <a:ext uri="{9D8B030D-6E8A-4147-A177-3AD203B41FA5}">
                      <a16:colId xmlns:a16="http://schemas.microsoft.com/office/drawing/2014/main" val="2969515401"/>
                    </a:ext>
                  </a:extLst>
                </a:gridCol>
              </a:tblGrid>
              <a:tr h="1022487">
                <a:tc>
                  <a:txBody>
                    <a:bodyPr/>
                    <a:lstStyle/>
                    <a:p>
                      <a:r>
                        <a:rPr kumimoji="1" lang="ja-JP" altLang="en-US" sz="1600" spc="150" baseline="0" dirty="0">
                          <a:solidFill>
                            <a:schemeClr val="tx1"/>
                          </a:solidFill>
                        </a:rPr>
                        <a:t>■リーダー</a:t>
                      </a:r>
                      <a:endParaRPr kumimoji="1" lang="en-US" altLang="ja-JP" sz="1600" spc="150" baseline="0" dirty="0">
                        <a:solidFill>
                          <a:schemeClr val="tx1"/>
                        </a:solidFill>
                      </a:endParaRPr>
                    </a:p>
                    <a:p>
                      <a:endParaRPr kumimoji="1" lang="en-US" altLang="ja-JP" sz="1600" spc="150" baseline="0" dirty="0">
                        <a:solidFill>
                          <a:schemeClr val="tx1"/>
                        </a:solidFill>
                      </a:endParaRPr>
                    </a:p>
                    <a:p>
                      <a:r>
                        <a:rPr kumimoji="1" lang="ja-JP" altLang="en-US" sz="1600" spc="150" baseline="0" dirty="0">
                          <a:solidFill>
                            <a:schemeClr val="tx1"/>
                          </a:solidFill>
                        </a:rPr>
                        <a:t>■役割</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6397711"/>
                  </a:ext>
                </a:extLst>
              </a:tr>
            </a:tbl>
          </a:graphicData>
        </a:graphic>
      </p:graphicFrame>
      <p:cxnSp>
        <p:nvCxnSpPr>
          <p:cNvPr id="18" name="直線コネクタ 17">
            <a:extLst>
              <a:ext uri="{FF2B5EF4-FFF2-40B4-BE49-F238E27FC236}">
                <a16:creationId xmlns:a16="http://schemas.microsoft.com/office/drawing/2014/main" id="{0CEB94BB-7D02-A54E-D7F0-FD45A644DFAE}"/>
              </a:ext>
            </a:extLst>
          </p:cNvPr>
          <p:cNvCxnSpPr>
            <a:cxnSpLocks/>
          </p:cNvCxnSpPr>
          <p:nvPr/>
        </p:nvCxnSpPr>
        <p:spPr>
          <a:xfrm>
            <a:off x="2751992" y="3943396"/>
            <a:ext cx="1718896"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aphicFrame>
        <p:nvGraphicFramePr>
          <p:cNvPr id="19" name="表 18">
            <a:extLst>
              <a:ext uri="{FF2B5EF4-FFF2-40B4-BE49-F238E27FC236}">
                <a16:creationId xmlns:a16="http://schemas.microsoft.com/office/drawing/2014/main" id="{6FC7FDDD-506E-86BF-1A6E-81B2C16DD3C2}"/>
              </a:ext>
            </a:extLst>
          </p:cNvPr>
          <p:cNvGraphicFramePr>
            <a:graphicFrameLocks noGrp="1"/>
          </p:cNvGraphicFramePr>
          <p:nvPr>
            <p:extLst>
              <p:ext uri="{D42A27DB-BD31-4B8C-83A1-F6EECF244321}">
                <p14:modId xmlns:p14="http://schemas.microsoft.com/office/powerpoint/2010/main" val="830975307"/>
              </p:ext>
            </p:extLst>
          </p:nvPr>
        </p:nvGraphicFramePr>
        <p:xfrm>
          <a:off x="4416969" y="3430576"/>
          <a:ext cx="6284526" cy="1022487"/>
        </p:xfrm>
        <a:graphic>
          <a:graphicData uri="http://schemas.openxmlformats.org/drawingml/2006/table">
            <a:tbl>
              <a:tblPr firstRow="1" bandRow="1">
                <a:tableStyleId>{5940675A-B579-460E-94D1-54222C63F5DA}</a:tableStyleId>
              </a:tblPr>
              <a:tblGrid>
                <a:gridCol w="6284526">
                  <a:extLst>
                    <a:ext uri="{9D8B030D-6E8A-4147-A177-3AD203B41FA5}">
                      <a16:colId xmlns:a16="http://schemas.microsoft.com/office/drawing/2014/main" val="2969515401"/>
                    </a:ext>
                  </a:extLst>
                </a:gridCol>
              </a:tblGrid>
              <a:tr h="1022487">
                <a:tc>
                  <a:txBody>
                    <a:bodyPr/>
                    <a:lstStyle/>
                    <a:p>
                      <a:r>
                        <a:rPr kumimoji="1" lang="ja-JP" altLang="en-US" sz="1600" spc="150" baseline="0" dirty="0">
                          <a:solidFill>
                            <a:schemeClr val="tx1"/>
                          </a:solidFill>
                        </a:rPr>
                        <a:t>■メンバー</a:t>
                      </a:r>
                      <a:endParaRPr kumimoji="1" lang="en-US" altLang="ja-JP" sz="1600" spc="150" baseline="0" dirty="0">
                        <a:solidFill>
                          <a:schemeClr val="tx1"/>
                        </a:solidFill>
                      </a:endParaRPr>
                    </a:p>
                    <a:p>
                      <a:endParaRPr kumimoji="1" lang="en-US" altLang="ja-JP" sz="1600" spc="150" baseline="0" dirty="0">
                        <a:solidFill>
                          <a:schemeClr val="tx1"/>
                        </a:solidFill>
                      </a:endParaRPr>
                    </a:p>
                    <a:p>
                      <a:r>
                        <a:rPr kumimoji="1" lang="ja-JP" altLang="en-US" sz="1600" spc="150" baseline="0" dirty="0">
                          <a:solidFill>
                            <a:schemeClr val="tx1"/>
                          </a:solidFill>
                        </a:rPr>
                        <a:t>■役割</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6397711"/>
                  </a:ext>
                </a:extLst>
              </a:tr>
            </a:tbl>
          </a:graphicData>
        </a:graphic>
      </p:graphicFrame>
      <p:cxnSp>
        <p:nvCxnSpPr>
          <p:cNvPr id="20" name="直線コネクタ 19">
            <a:extLst>
              <a:ext uri="{FF2B5EF4-FFF2-40B4-BE49-F238E27FC236}">
                <a16:creationId xmlns:a16="http://schemas.microsoft.com/office/drawing/2014/main" id="{A8D673AF-9BE1-1D1F-CF45-E988D55DA13D}"/>
              </a:ext>
            </a:extLst>
          </p:cNvPr>
          <p:cNvCxnSpPr>
            <a:cxnSpLocks/>
          </p:cNvCxnSpPr>
          <p:nvPr/>
        </p:nvCxnSpPr>
        <p:spPr>
          <a:xfrm>
            <a:off x="2751992" y="5131428"/>
            <a:ext cx="1718896"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aphicFrame>
        <p:nvGraphicFramePr>
          <p:cNvPr id="21" name="表 20">
            <a:extLst>
              <a:ext uri="{FF2B5EF4-FFF2-40B4-BE49-F238E27FC236}">
                <a16:creationId xmlns:a16="http://schemas.microsoft.com/office/drawing/2014/main" id="{0A5BFB6B-45BA-ED47-1A46-46861D0B0E2B}"/>
              </a:ext>
            </a:extLst>
          </p:cNvPr>
          <p:cNvGraphicFramePr>
            <a:graphicFrameLocks noGrp="1"/>
          </p:cNvGraphicFramePr>
          <p:nvPr>
            <p:extLst>
              <p:ext uri="{D42A27DB-BD31-4B8C-83A1-F6EECF244321}">
                <p14:modId xmlns:p14="http://schemas.microsoft.com/office/powerpoint/2010/main" val="2078876455"/>
              </p:ext>
            </p:extLst>
          </p:nvPr>
        </p:nvGraphicFramePr>
        <p:xfrm>
          <a:off x="4416969" y="4618608"/>
          <a:ext cx="6284526" cy="1022487"/>
        </p:xfrm>
        <a:graphic>
          <a:graphicData uri="http://schemas.openxmlformats.org/drawingml/2006/table">
            <a:tbl>
              <a:tblPr firstRow="1" bandRow="1">
                <a:tableStyleId>{5940675A-B579-460E-94D1-54222C63F5DA}</a:tableStyleId>
              </a:tblPr>
              <a:tblGrid>
                <a:gridCol w="6284526">
                  <a:extLst>
                    <a:ext uri="{9D8B030D-6E8A-4147-A177-3AD203B41FA5}">
                      <a16:colId xmlns:a16="http://schemas.microsoft.com/office/drawing/2014/main" val="2969515401"/>
                    </a:ext>
                  </a:extLst>
                </a:gridCol>
              </a:tblGrid>
              <a:tr h="1022487">
                <a:tc>
                  <a:txBody>
                    <a:bodyPr/>
                    <a:lstStyle/>
                    <a:p>
                      <a:r>
                        <a:rPr kumimoji="1" lang="ja-JP" altLang="en-US" sz="1600" spc="150" baseline="0" dirty="0">
                          <a:solidFill>
                            <a:schemeClr val="tx1"/>
                          </a:solidFill>
                        </a:rPr>
                        <a:t>■メンバー</a:t>
                      </a:r>
                      <a:endParaRPr kumimoji="1" lang="en-US" altLang="ja-JP" sz="1600" spc="150" baseline="0" dirty="0">
                        <a:solidFill>
                          <a:schemeClr val="tx1"/>
                        </a:solidFill>
                      </a:endParaRPr>
                    </a:p>
                    <a:p>
                      <a:endParaRPr kumimoji="1" lang="en-US" altLang="ja-JP" sz="1600" spc="150" baseline="0" dirty="0">
                        <a:solidFill>
                          <a:schemeClr val="tx1"/>
                        </a:solidFill>
                      </a:endParaRPr>
                    </a:p>
                    <a:p>
                      <a:r>
                        <a:rPr kumimoji="1" lang="ja-JP" altLang="en-US" sz="1600" spc="150" baseline="0" dirty="0">
                          <a:solidFill>
                            <a:schemeClr val="tx1"/>
                          </a:solidFill>
                        </a:rPr>
                        <a:t>■役割</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6397711"/>
                  </a:ext>
                </a:extLst>
              </a:tr>
            </a:tbl>
          </a:graphicData>
        </a:graphic>
      </p:graphicFrame>
      <p:sp>
        <p:nvSpPr>
          <p:cNvPr id="22" name="四角形: 角を丸くする 21">
            <a:extLst>
              <a:ext uri="{FF2B5EF4-FFF2-40B4-BE49-F238E27FC236}">
                <a16:creationId xmlns:a16="http://schemas.microsoft.com/office/drawing/2014/main" id="{35DA113B-0E7C-E71D-5B5D-9F6C502F88C6}"/>
              </a:ext>
            </a:extLst>
          </p:cNvPr>
          <p:cNvSpPr/>
          <p:nvPr/>
        </p:nvSpPr>
        <p:spPr>
          <a:xfrm>
            <a:off x="6235490" y="647906"/>
            <a:ext cx="2441122" cy="408214"/>
          </a:xfrm>
          <a:prstGeom prst="roundRect">
            <a:avLst/>
          </a:prstGeom>
          <a:solidFill>
            <a:srgbClr val="004E87"/>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任意</a:t>
            </a:r>
          </a:p>
        </p:txBody>
      </p:sp>
    </p:spTree>
    <p:extLst>
      <p:ext uri="{BB962C8B-B14F-4D97-AF65-F5344CB8AC3E}">
        <p14:creationId xmlns:p14="http://schemas.microsoft.com/office/powerpoint/2010/main" val="72355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FB5D8-B134-9857-AFCF-4F06F230033F}"/>
              </a:ext>
            </a:extLst>
          </p:cNvPr>
          <p:cNvSpPr>
            <a:spLocks noGrp="1"/>
          </p:cNvSpPr>
          <p:nvPr>
            <p:ph type="title"/>
          </p:nvPr>
        </p:nvSpPr>
        <p:spPr/>
        <p:txBody>
          <a:bodyPr>
            <a:normAutofit fontScale="90000"/>
          </a:bodyPr>
          <a:lstStyle/>
          <a:p>
            <a:r>
              <a:rPr kumimoji="1" lang="en-US" altLang="ja-JP" dirty="0"/>
              <a:t>F. </a:t>
            </a:r>
            <a:r>
              <a:rPr kumimoji="1" lang="ja-JP" altLang="en-US" dirty="0"/>
              <a:t>運用体制</a:t>
            </a:r>
          </a:p>
        </p:txBody>
      </p:sp>
      <p:sp>
        <p:nvSpPr>
          <p:cNvPr id="4" name="スライド番号プレースホルダー 3">
            <a:extLst>
              <a:ext uri="{FF2B5EF4-FFF2-40B4-BE49-F238E27FC236}">
                <a16:creationId xmlns:a16="http://schemas.microsoft.com/office/drawing/2014/main" id="{14FD146C-0839-6D80-AB35-6C038E9F97D9}"/>
              </a:ext>
            </a:extLst>
          </p:cNvPr>
          <p:cNvSpPr>
            <a:spLocks noGrp="1"/>
          </p:cNvSpPr>
          <p:nvPr>
            <p:ph type="sldNum" sz="quarter" idx="12"/>
          </p:nvPr>
        </p:nvSpPr>
        <p:spPr/>
        <p:txBody>
          <a:bodyPr/>
          <a:lstStyle/>
          <a:p>
            <a:fld id="{AAE74741-446D-4801-B87C-EAF3B7DCD957}" type="slidenum">
              <a:rPr kumimoji="1" lang="ja-JP" altLang="en-US" smtClean="0"/>
              <a:t>14</a:t>
            </a:fld>
            <a:endParaRPr kumimoji="1" lang="ja-JP" altLang="en-US"/>
          </a:p>
        </p:txBody>
      </p:sp>
      <p:graphicFrame>
        <p:nvGraphicFramePr>
          <p:cNvPr id="6" name="表 5">
            <a:extLst>
              <a:ext uri="{FF2B5EF4-FFF2-40B4-BE49-F238E27FC236}">
                <a16:creationId xmlns:a16="http://schemas.microsoft.com/office/drawing/2014/main" id="{555B9054-C8B5-70AA-16A2-8D215A0C079B}"/>
              </a:ext>
            </a:extLst>
          </p:cNvPr>
          <p:cNvGraphicFramePr>
            <a:graphicFrameLocks noGrp="1"/>
          </p:cNvGraphicFramePr>
          <p:nvPr>
            <p:extLst>
              <p:ext uri="{D42A27DB-BD31-4B8C-83A1-F6EECF244321}">
                <p14:modId xmlns:p14="http://schemas.microsoft.com/office/powerpoint/2010/main" val="916998221"/>
              </p:ext>
            </p:extLst>
          </p:nvPr>
        </p:nvGraphicFramePr>
        <p:xfrm>
          <a:off x="838200" y="1426683"/>
          <a:ext cx="10444843" cy="4690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⑩</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運用体制の図解</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432000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3" name="四角形: 角を丸くする 2">
            <a:extLst>
              <a:ext uri="{FF2B5EF4-FFF2-40B4-BE49-F238E27FC236}">
                <a16:creationId xmlns:a16="http://schemas.microsoft.com/office/drawing/2014/main" id="{78AD23F3-9642-1B03-0DA1-FF1CF405DDF3}"/>
              </a:ext>
            </a:extLst>
          </p:cNvPr>
          <p:cNvSpPr/>
          <p:nvPr/>
        </p:nvSpPr>
        <p:spPr>
          <a:xfrm>
            <a:off x="8841921" y="648904"/>
            <a:ext cx="2441122" cy="408214"/>
          </a:xfrm>
          <a:prstGeom prst="roundRect">
            <a:avLst/>
          </a:prstGeom>
          <a:solidFill>
            <a:schemeClr val="bg1"/>
          </a:solidFill>
          <a:ln>
            <a:solidFill>
              <a:srgbClr val="5BB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5BBB24"/>
                </a:solidFill>
              </a:rPr>
              <a:t>サンプル</a:t>
            </a:r>
            <a:endParaRPr kumimoji="1" lang="ja-JP" altLang="en-US" dirty="0">
              <a:solidFill>
                <a:srgbClr val="5BBB24"/>
              </a:solidFill>
            </a:endParaRPr>
          </a:p>
        </p:txBody>
      </p:sp>
      <p:grpSp>
        <p:nvGrpSpPr>
          <p:cNvPr id="7" name="Google Shape;190;p26">
            <a:extLst>
              <a:ext uri="{FF2B5EF4-FFF2-40B4-BE49-F238E27FC236}">
                <a16:creationId xmlns:a16="http://schemas.microsoft.com/office/drawing/2014/main" id="{836F4294-B169-C21E-0F31-3F02D71A7FB9}"/>
              </a:ext>
            </a:extLst>
          </p:cNvPr>
          <p:cNvGrpSpPr/>
          <p:nvPr/>
        </p:nvGrpSpPr>
        <p:grpSpPr>
          <a:xfrm>
            <a:off x="1840714" y="2243536"/>
            <a:ext cx="552289" cy="1022489"/>
            <a:chOff x="-1" y="0"/>
            <a:chExt cx="946737" cy="1704148"/>
          </a:xfrm>
          <a:solidFill>
            <a:srgbClr val="004E87"/>
          </a:solidFill>
        </p:grpSpPr>
        <p:sp>
          <p:nvSpPr>
            <p:cNvPr id="8" name="Google Shape;191;p26">
              <a:extLst>
                <a:ext uri="{FF2B5EF4-FFF2-40B4-BE49-F238E27FC236}">
                  <a16:creationId xmlns:a16="http://schemas.microsoft.com/office/drawing/2014/main" id="{5FDAE9CF-11F3-1784-0BBD-68317016B0D9}"/>
                </a:ext>
              </a:extLst>
            </p:cNvPr>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grp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9" name="Google Shape;192;p26">
              <a:extLst>
                <a:ext uri="{FF2B5EF4-FFF2-40B4-BE49-F238E27FC236}">
                  <a16:creationId xmlns:a16="http://schemas.microsoft.com/office/drawing/2014/main" id="{B57ED8C3-1454-07FA-0898-40C68F5CAA58}"/>
                </a:ext>
              </a:extLst>
            </p:cNvPr>
            <p:cNvSpPr/>
            <p:nvPr/>
          </p:nvSpPr>
          <p:spPr>
            <a:xfrm>
              <a:off x="38013" y="0"/>
              <a:ext cx="855900" cy="854700"/>
            </a:xfrm>
            <a:prstGeom prst="ellipse">
              <a:avLst/>
            </a:prstGeom>
            <a:grp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grpSp>
        <p:nvGrpSpPr>
          <p:cNvPr id="10" name="Google Shape;190;p26">
            <a:extLst>
              <a:ext uri="{FF2B5EF4-FFF2-40B4-BE49-F238E27FC236}">
                <a16:creationId xmlns:a16="http://schemas.microsoft.com/office/drawing/2014/main" id="{CBD72CDF-F098-61D7-5145-D0012BA90E6E}"/>
              </a:ext>
            </a:extLst>
          </p:cNvPr>
          <p:cNvGrpSpPr/>
          <p:nvPr/>
        </p:nvGrpSpPr>
        <p:grpSpPr>
          <a:xfrm>
            <a:off x="1862890" y="3429000"/>
            <a:ext cx="552289" cy="1022489"/>
            <a:chOff x="-1" y="0"/>
            <a:chExt cx="946737" cy="1704148"/>
          </a:xfrm>
        </p:grpSpPr>
        <p:sp>
          <p:nvSpPr>
            <p:cNvPr id="11" name="Google Shape;191;p26">
              <a:extLst>
                <a:ext uri="{FF2B5EF4-FFF2-40B4-BE49-F238E27FC236}">
                  <a16:creationId xmlns:a16="http://schemas.microsoft.com/office/drawing/2014/main" id="{42F6A77A-1003-311E-72E6-0412C5BC7919}"/>
                </a:ext>
              </a:extLst>
            </p:cNvPr>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12" name="Google Shape;192;p26">
              <a:extLst>
                <a:ext uri="{FF2B5EF4-FFF2-40B4-BE49-F238E27FC236}">
                  <a16:creationId xmlns:a16="http://schemas.microsoft.com/office/drawing/2014/main" id="{56D58FD3-95E1-AB0C-7CBB-DA3005F86E14}"/>
                </a:ext>
              </a:extLst>
            </p:cNvPr>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cxnSp>
        <p:nvCxnSpPr>
          <p:cNvPr id="16" name="直線コネクタ 15">
            <a:extLst>
              <a:ext uri="{FF2B5EF4-FFF2-40B4-BE49-F238E27FC236}">
                <a16:creationId xmlns:a16="http://schemas.microsoft.com/office/drawing/2014/main" id="{734B75AB-4C90-FC38-26CE-670244D4F987}"/>
              </a:ext>
            </a:extLst>
          </p:cNvPr>
          <p:cNvCxnSpPr>
            <a:cxnSpLocks/>
          </p:cNvCxnSpPr>
          <p:nvPr/>
        </p:nvCxnSpPr>
        <p:spPr>
          <a:xfrm>
            <a:off x="2751992" y="2756356"/>
            <a:ext cx="1718896"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aphicFrame>
        <p:nvGraphicFramePr>
          <p:cNvPr id="17" name="表 16">
            <a:extLst>
              <a:ext uri="{FF2B5EF4-FFF2-40B4-BE49-F238E27FC236}">
                <a16:creationId xmlns:a16="http://schemas.microsoft.com/office/drawing/2014/main" id="{4E7645BF-A84C-A788-A37B-BBC9F8543EF6}"/>
              </a:ext>
            </a:extLst>
          </p:cNvPr>
          <p:cNvGraphicFramePr>
            <a:graphicFrameLocks noGrp="1"/>
          </p:cNvGraphicFramePr>
          <p:nvPr>
            <p:extLst>
              <p:ext uri="{D42A27DB-BD31-4B8C-83A1-F6EECF244321}">
                <p14:modId xmlns:p14="http://schemas.microsoft.com/office/powerpoint/2010/main" val="130174985"/>
              </p:ext>
            </p:extLst>
          </p:nvPr>
        </p:nvGraphicFramePr>
        <p:xfrm>
          <a:off x="4416969" y="2243536"/>
          <a:ext cx="6284526" cy="1066800"/>
        </p:xfrm>
        <a:graphic>
          <a:graphicData uri="http://schemas.openxmlformats.org/drawingml/2006/table">
            <a:tbl>
              <a:tblPr firstRow="1" bandRow="1">
                <a:tableStyleId>{5940675A-B579-460E-94D1-54222C63F5DA}</a:tableStyleId>
              </a:tblPr>
              <a:tblGrid>
                <a:gridCol w="6284526">
                  <a:extLst>
                    <a:ext uri="{9D8B030D-6E8A-4147-A177-3AD203B41FA5}">
                      <a16:colId xmlns:a16="http://schemas.microsoft.com/office/drawing/2014/main" val="2969515401"/>
                    </a:ext>
                  </a:extLst>
                </a:gridCol>
              </a:tblGrid>
              <a:tr h="1022487">
                <a:tc>
                  <a:txBody>
                    <a:bodyPr/>
                    <a:lstStyle/>
                    <a:p>
                      <a:r>
                        <a:rPr kumimoji="1" lang="ja-JP" altLang="en-US" sz="1600" spc="150" baseline="0" dirty="0">
                          <a:solidFill>
                            <a:schemeClr val="tx1"/>
                          </a:solidFill>
                        </a:rPr>
                        <a:t>■リーダー</a:t>
                      </a:r>
                      <a:endParaRPr kumimoji="1" lang="en-US" altLang="ja-JP" sz="1600" spc="150" baseline="0" dirty="0">
                        <a:solidFill>
                          <a:schemeClr val="tx1"/>
                        </a:solidFill>
                      </a:endParaRPr>
                    </a:p>
                    <a:p>
                      <a:r>
                        <a:rPr kumimoji="1" lang="ja-JP" altLang="en-US" sz="1600" spc="150" baseline="0" dirty="0">
                          <a:solidFill>
                            <a:schemeClr val="tx1"/>
                          </a:solidFill>
                        </a:rPr>
                        <a:t>・〇〇　〇</a:t>
                      </a:r>
                      <a:endParaRPr kumimoji="1" lang="en-US" altLang="ja-JP" sz="1600" spc="150" baseline="0" dirty="0">
                        <a:solidFill>
                          <a:schemeClr val="tx1"/>
                        </a:solidFill>
                      </a:endParaRPr>
                    </a:p>
                    <a:p>
                      <a:r>
                        <a:rPr kumimoji="1" lang="ja-JP" altLang="en-US" sz="1600" spc="150" baseline="0" dirty="0">
                          <a:solidFill>
                            <a:schemeClr val="tx1"/>
                          </a:solidFill>
                        </a:rPr>
                        <a:t>■役割</a:t>
                      </a:r>
                      <a:endParaRPr kumimoji="1" lang="en-US" altLang="ja-JP" sz="1600" spc="150" baseline="0" dirty="0">
                        <a:solidFill>
                          <a:schemeClr val="tx1"/>
                        </a:solidFill>
                      </a:endParaRPr>
                    </a:p>
                    <a:p>
                      <a:r>
                        <a:rPr kumimoji="1" lang="ja-JP" altLang="en-US" sz="1600" spc="150" baseline="0" dirty="0">
                          <a:solidFill>
                            <a:schemeClr val="tx1"/>
                          </a:solidFill>
                        </a:rPr>
                        <a:t>・営業活動、</a:t>
                      </a:r>
                      <a:r>
                        <a:rPr kumimoji="1" lang="en-US" altLang="ja-JP" sz="1600" spc="150" baseline="0" dirty="0">
                          <a:solidFill>
                            <a:schemeClr val="tx1"/>
                          </a:solidFill>
                        </a:rPr>
                        <a:t>Web</a:t>
                      </a:r>
                      <a:r>
                        <a:rPr kumimoji="1" lang="ja-JP" altLang="en-US" sz="1600" spc="150" baseline="0" dirty="0">
                          <a:solidFill>
                            <a:schemeClr val="tx1"/>
                          </a:solidFill>
                        </a:rPr>
                        <a:t>集客、事務局運営</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6397711"/>
                  </a:ext>
                </a:extLst>
              </a:tr>
            </a:tbl>
          </a:graphicData>
        </a:graphic>
      </p:graphicFrame>
      <p:cxnSp>
        <p:nvCxnSpPr>
          <p:cNvPr id="18" name="直線コネクタ 17">
            <a:extLst>
              <a:ext uri="{FF2B5EF4-FFF2-40B4-BE49-F238E27FC236}">
                <a16:creationId xmlns:a16="http://schemas.microsoft.com/office/drawing/2014/main" id="{3406D45C-DCE7-4C49-CD41-F3A7FD3138E2}"/>
              </a:ext>
            </a:extLst>
          </p:cNvPr>
          <p:cNvCxnSpPr>
            <a:cxnSpLocks/>
          </p:cNvCxnSpPr>
          <p:nvPr/>
        </p:nvCxnSpPr>
        <p:spPr>
          <a:xfrm>
            <a:off x="2751992" y="3943396"/>
            <a:ext cx="1718896"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aphicFrame>
        <p:nvGraphicFramePr>
          <p:cNvPr id="19" name="表 18">
            <a:extLst>
              <a:ext uri="{FF2B5EF4-FFF2-40B4-BE49-F238E27FC236}">
                <a16:creationId xmlns:a16="http://schemas.microsoft.com/office/drawing/2014/main" id="{3E2326C9-6ED5-1E0B-EA83-691AEE12EE0D}"/>
              </a:ext>
            </a:extLst>
          </p:cNvPr>
          <p:cNvGraphicFramePr>
            <a:graphicFrameLocks noGrp="1"/>
          </p:cNvGraphicFramePr>
          <p:nvPr>
            <p:extLst>
              <p:ext uri="{D42A27DB-BD31-4B8C-83A1-F6EECF244321}">
                <p14:modId xmlns:p14="http://schemas.microsoft.com/office/powerpoint/2010/main" val="2407147012"/>
              </p:ext>
            </p:extLst>
          </p:nvPr>
        </p:nvGraphicFramePr>
        <p:xfrm>
          <a:off x="4416969" y="3430576"/>
          <a:ext cx="6284526" cy="1066800"/>
        </p:xfrm>
        <a:graphic>
          <a:graphicData uri="http://schemas.openxmlformats.org/drawingml/2006/table">
            <a:tbl>
              <a:tblPr firstRow="1" bandRow="1">
                <a:tableStyleId>{5940675A-B579-460E-94D1-54222C63F5DA}</a:tableStyleId>
              </a:tblPr>
              <a:tblGrid>
                <a:gridCol w="6284526">
                  <a:extLst>
                    <a:ext uri="{9D8B030D-6E8A-4147-A177-3AD203B41FA5}">
                      <a16:colId xmlns:a16="http://schemas.microsoft.com/office/drawing/2014/main" val="2969515401"/>
                    </a:ext>
                  </a:extLst>
                </a:gridCol>
              </a:tblGrid>
              <a:tr h="1022487">
                <a:tc>
                  <a:txBody>
                    <a:bodyPr/>
                    <a:lstStyle/>
                    <a:p>
                      <a:r>
                        <a:rPr kumimoji="1" lang="ja-JP" altLang="en-US" sz="1600" spc="150" baseline="0" dirty="0">
                          <a:solidFill>
                            <a:schemeClr val="tx1"/>
                          </a:solidFill>
                        </a:rPr>
                        <a:t>■メンバー</a:t>
                      </a:r>
                      <a:endParaRPr kumimoji="1" lang="en-US" altLang="ja-JP" sz="1600" spc="150" baseline="0" dirty="0">
                        <a:solidFill>
                          <a:schemeClr val="tx1"/>
                        </a:solidFill>
                      </a:endParaRPr>
                    </a:p>
                    <a:p>
                      <a:r>
                        <a:rPr kumimoji="1" lang="ja-JP" altLang="en-US" sz="1600" spc="150" baseline="0" dirty="0">
                          <a:solidFill>
                            <a:schemeClr val="tx1"/>
                          </a:solidFill>
                        </a:rPr>
                        <a:t>・〇〇　〇</a:t>
                      </a:r>
                      <a:endParaRPr kumimoji="1" lang="en-US" altLang="ja-JP" sz="1600" spc="150" baseline="0" dirty="0">
                        <a:solidFill>
                          <a:schemeClr val="tx1"/>
                        </a:solidFill>
                      </a:endParaRPr>
                    </a:p>
                    <a:p>
                      <a:r>
                        <a:rPr kumimoji="1" lang="ja-JP" altLang="en-US" sz="1600" spc="150" baseline="0" dirty="0">
                          <a:solidFill>
                            <a:schemeClr val="tx1"/>
                          </a:solidFill>
                        </a:rPr>
                        <a:t>■役割</a:t>
                      </a:r>
                      <a:endParaRPr kumimoji="1" lang="en-US" altLang="ja-JP" sz="1600" spc="150" baseline="0" dirty="0">
                        <a:solidFill>
                          <a:schemeClr val="tx1"/>
                        </a:solidFill>
                      </a:endParaRPr>
                    </a:p>
                    <a:p>
                      <a:r>
                        <a:rPr kumimoji="1" lang="ja-JP" altLang="en-US" sz="1600" spc="150" baseline="0" dirty="0">
                          <a:solidFill>
                            <a:schemeClr val="tx1"/>
                          </a:solidFill>
                        </a:rPr>
                        <a:t>・講師、コンテンツ開発</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6397711"/>
                  </a:ext>
                </a:extLst>
              </a:tr>
            </a:tbl>
          </a:graphicData>
        </a:graphic>
      </p:graphicFrame>
      <p:sp>
        <p:nvSpPr>
          <p:cNvPr id="13" name="四角形: 角を丸くする 12">
            <a:extLst>
              <a:ext uri="{FF2B5EF4-FFF2-40B4-BE49-F238E27FC236}">
                <a16:creationId xmlns:a16="http://schemas.microsoft.com/office/drawing/2014/main" id="{60E25057-F923-C6D3-2093-4AA8704CAF5F}"/>
              </a:ext>
            </a:extLst>
          </p:cNvPr>
          <p:cNvSpPr/>
          <p:nvPr/>
        </p:nvSpPr>
        <p:spPr>
          <a:xfrm>
            <a:off x="6235490" y="647906"/>
            <a:ext cx="2441122" cy="408214"/>
          </a:xfrm>
          <a:prstGeom prst="roundRect">
            <a:avLst/>
          </a:prstGeom>
          <a:solidFill>
            <a:srgbClr val="004E87"/>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任意</a:t>
            </a:r>
          </a:p>
        </p:txBody>
      </p:sp>
    </p:spTree>
    <p:extLst>
      <p:ext uri="{BB962C8B-B14F-4D97-AF65-F5344CB8AC3E}">
        <p14:creationId xmlns:p14="http://schemas.microsoft.com/office/powerpoint/2010/main" val="2069451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09"/>
        <p:cNvGrpSpPr/>
        <p:nvPr/>
      </p:nvGrpSpPr>
      <p:grpSpPr>
        <a:xfrm>
          <a:off x="0" y="0"/>
          <a:ext cx="0" cy="0"/>
          <a:chOff x="0" y="0"/>
          <a:chExt cx="0" cy="0"/>
        </a:xfrm>
      </p:grpSpPr>
      <p:sp>
        <p:nvSpPr>
          <p:cNvPr id="110" name="Google Shape;110;p24"/>
          <p:cNvSpPr txBox="1"/>
          <p:nvPr/>
        </p:nvSpPr>
        <p:spPr>
          <a:xfrm>
            <a:off x="609600" y="4758480"/>
            <a:ext cx="10972800" cy="874320"/>
          </a:xfrm>
          <a:prstGeom prst="rect">
            <a:avLst/>
          </a:prstGeom>
          <a:noFill/>
          <a:ln>
            <a:noFill/>
          </a:ln>
        </p:spPr>
        <p:txBody>
          <a:bodyPr spcFirstLastPara="1" wrap="square" lIns="73140" tIns="73140" rIns="73140" bIns="73140" anchor="ctr" anchorCtr="0">
            <a:noAutofit/>
          </a:bodyPr>
          <a:lstStyle/>
          <a:p>
            <a:pPr algn="ctr">
              <a:lnSpc>
                <a:spcPct val="150000"/>
              </a:lnSpc>
            </a:pPr>
            <a:r>
              <a:rPr lang="en-US" altLang="ja" sz="1680">
                <a:solidFill>
                  <a:schemeClr val="dk1"/>
                </a:solidFill>
              </a:rPr>
              <a:t>2022.08.09 </a:t>
            </a:r>
            <a:r>
              <a:rPr lang="ja" altLang="en-US" sz="1680">
                <a:solidFill>
                  <a:schemeClr val="dk1"/>
                </a:solidFill>
              </a:rPr>
              <a:t>更新 </a:t>
            </a:r>
            <a:r>
              <a:rPr lang="en-US" altLang="ja" sz="1680">
                <a:solidFill>
                  <a:schemeClr val="dk1"/>
                </a:solidFill>
              </a:rPr>
              <a:t>Ver.5.1</a:t>
            </a:r>
            <a:endParaRPr sz="960">
              <a:solidFill>
                <a:schemeClr val="dk1"/>
              </a:solidFill>
            </a:endParaRPr>
          </a:p>
        </p:txBody>
      </p:sp>
      <p:sp>
        <p:nvSpPr>
          <p:cNvPr id="111" name="Google Shape;111;p24"/>
          <p:cNvSpPr txBox="1">
            <a:spLocks noGrp="1"/>
          </p:cNvSpPr>
          <p:nvPr>
            <p:ph type="title" idx="4294967295"/>
          </p:nvPr>
        </p:nvSpPr>
        <p:spPr>
          <a:xfrm>
            <a:off x="609600" y="6486208"/>
            <a:ext cx="10972800" cy="291840"/>
          </a:xfrm>
          <a:prstGeom prst="rect">
            <a:avLst/>
          </a:prstGeom>
        </p:spPr>
        <p:txBody>
          <a:bodyPr spcFirstLastPara="1" vert="horz" wrap="square" lIns="113780" tIns="113780" rIns="113780" bIns="113780" rtlCol="0" anchor="t" anchorCtr="0">
            <a:noAutofit/>
          </a:bodyPr>
          <a:lstStyle/>
          <a:p>
            <a:pPr algn="ctr">
              <a:spcBef>
                <a:spcPts val="0"/>
              </a:spcBef>
            </a:pPr>
            <a:r>
              <a:rPr lang="en-US" altLang="ja" sz="880">
                <a:solidFill>
                  <a:srgbClr val="999999"/>
                </a:solidFill>
                <a:latin typeface="Arial"/>
                <a:ea typeface="Arial"/>
                <a:cs typeface="Arial"/>
                <a:sym typeface="Arial"/>
              </a:rPr>
              <a:t>©</a:t>
            </a:r>
            <a:r>
              <a:rPr lang="ja" altLang="en-US" sz="880">
                <a:solidFill>
                  <a:srgbClr val="999999"/>
                </a:solidFill>
                <a:latin typeface="Arial"/>
                <a:ea typeface="Arial"/>
                <a:cs typeface="Arial"/>
                <a:sym typeface="Arial"/>
              </a:rPr>
              <a:t>図解総研</a:t>
            </a:r>
            <a:r>
              <a:rPr lang="ja" altLang="en-US" sz="880">
                <a:solidFill>
                  <a:srgbClr val="999999"/>
                </a:solidFill>
              </a:rPr>
              <a:t> </a:t>
            </a:r>
            <a:r>
              <a:rPr lang="en-US" altLang="ja" sz="880">
                <a:solidFill>
                  <a:srgbClr val="999999"/>
                </a:solidFill>
              </a:rPr>
              <a:t>(</a:t>
            </a:r>
            <a:r>
              <a:rPr lang="en-US" altLang="ja" sz="880" u="sng">
                <a:solidFill>
                  <a:srgbClr val="B7B7B7"/>
                </a:solidFill>
                <a:hlinkClick r:id="rId3">
                  <a:extLst>
                    <a:ext uri="{A12FA001-AC4F-418D-AE19-62706E023703}">
                      <ahyp:hlinkClr xmlns:ahyp="http://schemas.microsoft.com/office/drawing/2018/hyperlinkcolor" val="tx"/>
                    </a:ext>
                  </a:extLst>
                </a:hlinkClick>
              </a:rPr>
              <a:t>Licensed under CC BY 4.0</a:t>
            </a:r>
            <a:r>
              <a:rPr lang="en-US" altLang="ja" sz="880">
                <a:solidFill>
                  <a:srgbClr val="999999"/>
                </a:solidFill>
              </a:rPr>
              <a:t>)</a:t>
            </a:r>
            <a:endParaRPr sz="880">
              <a:solidFill>
                <a:srgbClr val="999999"/>
              </a:solidFill>
              <a:latin typeface="Arial"/>
              <a:ea typeface="Arial"/>
              <a:cs typeface="Arial"/>
              <a:sym typeface="Arial"/>
            </a:endParaRPr>
          </a:p>
        </p:txBody>
      </p:sp>
      <p:sp>
        <p:nvSpPr>
          <p:cNvPr id="112" name="Google Shape;112;p24"/>
          <p:cNvSpPr txBox="1"/>
          <p:nvPr/>
        </p:nvSpPr>
        <p:spPr>
          <a:xfrm>
            <a:off x="983640" y="1300240"/>
            <a:ext cx="10224720" cy="3458160"/>
          </a:xfrm>
          <a:prstGeom prst="rect">
            <a:avLst/>
          </a:prstGeom>
          <a:noFill/>
          <a:ln>
            <a:noFill/>
          </a:ln>
        </p:spPr>
        <p:txBody>
          <a:bodyPr spcFirstLastPara="1" wrap="square" lIns="113780" tIns="113780" rIns="113780" bIns="113780" anchor="ctr" anchorCtr="0">
            <a:noAutofit/>
          </a:bodyPr>
          <a:lstStyle/>
          <a:p>
            <a:pPr algn="ctr">
              <a:lnSpc>
                <a:spcPct val="115000"/>
              </a:lnSpc>
            </a:pPr>
            <a:r>
              <a:rPr lang="ja" altLang="en-US" sz="6560"/>
              <a:t>ビジネスモデル</a:t>
            </a:r>
            <a:endParaRPr sz="6560"/>
          </a:p>
          <a:p>
            <a:pPr algn="ctr">
              <a:lnSpc>
                <a:spcPct val="115000"/>
              </a:lnSpc>
            </a:pPr>
            <a:r>
              <a:rPr lang="ja" altLang="en-US" sz="6560"/>
              <a:t>図解ツールキット</a:t>
            </a:r>
            <a:endParaRPr sz="6480"/>
          </a:p>
          <a:p>
            <a:pPr algn="ctr">
              <a:lnSpc>
                <a:spcPct val="115000"/>
              </a:lnSpc>
            </a:pPr>
            <a:r>
              <a:rPr lang="ja" altLang="en-US" sz="6560"/>
              <a:t>配布版</a:t>
            </a:r>
            <a:endParaRPr sz="3520"/>
          </a:p>
        </p:txBody>
      </p:sp>
      <p:sp>
        <p:nvSpPr>
          <p:cNvPr id="113" name="Google Shape;113;p24"/>
          <p:cNvSpPr txBox="1"/>
          <p:nvPr/>
        </p:nvSpPr>
        <p:spPr>
          <a:xfrm>
            <a:off x="609600" y="5396920"/>
            <a:ext cx="10972800" cy="874320"/>
          </a:xfrm>
          <a:prstGeom prst="rect">
            <a:avLst/>
          </a:prstGeom>
          <a:noFill/>
          <a:ln>
            <a:noFill/>
          </a:ln>
        </p:spPr>
        <p:txBody>
          <a:bodyPr spcFirstLastPara="1" wrap="square" lIns="73140" tIns="73140" rIns="73140" bIns="73140" anchor="ctr" anchorCtr="0">
            <a:noAutofit/>
          </a:bodyPr>
          <a:lstStyle/>
          <a:p>
            <a:pPr algn="ctr">
              <a:lnSpc>
                <a:spcPct val="150000"/>
              </a:lnSpc>
            </a:pPr>
            <a:r>
              <a:rPr lang="ja" altLang="en-US" sz="1280">
                <a:solidFill>
                  <a:srgbClr val="FF0000"/>
                </a:solidFill>
              </a:rPr>
              <a:t>注：本ツールキットはダウンロードして</a:t>
            </a:r>
            <a:r>
              <a:rPr lang="en-US" altLang="ja" sz="1280">
                <a:solidFill>
                  <a:srgbClr val="FF0000"/>
                </a:solidFill>
              </a:rPr>
              <a:t>power point</a:t>
            </a:r>
            <a:r>
              <a:rPr lang="ja" altLang="en-US" sz="1280">
                <a:solidFill>
                  <a:srgbClr val="FF0000"/>
                </a:solidFill>
              </a:rPr>
              <a:t>でお使いいただくか、コピーを作成いただき</a:t>
            </a:r>
            <a:r>
              <a:rPr lang="en-US" altLang="ja" sz="1280">
                <a:solidFill>
                  <a:srgbClr val="FF0000"/>
                </a:solidFill>
              </a:rPr>
              <a:t>google</a:t>
            </a:r>
            <a:r>
              <a:rPr lang="ja" altLang="en-US" sz="1280">
                <a:solidFill>
                  <a:srgbClr val="FF0000"/>
                </a:solidFill>
              </a:rPr>
              <a:t>スライドで編集いただくものです。</a:t>
            </a:r>
            <a:endParaRPr sz="1280">
              <a:solidFill>
                <a:srgbClr val="FF0000"/>
              </a:solidFill>
            </a:endParaRPr>
          </a:p>
          <a:p>
            <a:pPr algn="ctr">
              <a:lnSpc>
                <a:spcPct val="150000"/>
              </a:lnSpc>
            </a:pPr>
            <a:r>
              <a:rPr lang="ja" altLang="en-US" sz="1280">
                <a:solidFill>
                  <a:srgbClr val="FF0000"/>
                </a:solidFill>
              </a:rPr>
              <a:t>編集権限の付与は行なっておりませんのであらかじめご了承ください。</a:t>
            </a:r>
            <a:endParaRPr sz="56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17"/>
        <p:cNvGrpSpPr/>
        <p:nvPr/>
      </p:nvGrpSpPr>
      <p:grpSpPr>
        <a:xfrm>
          <a:off x="0" y="0"/>
          <a:ext cx="0" cy="0"/>
          <a:chOff x="0" y="0"/>
          <a:chExt cx="0" cy="0"/>
        </a:xfrm>
      </p:grpSpPr>
      <p:sp>
        <p:nvSpPr>
          <p:cNvPr id="118" name="Google Shape;118;p25"/>
          <p:cNvSpPr txBox="1"/>
          <p:nvPr/>
        </p:nvSpPr>
        <p:spPr>
          <a:xfrm>
            <a:off x="4495020" y="5146761"/>
            <a:ext cx="3193920" cy="1224480"/>
          </a:xfrm>
          <a:prstGeom prst="rect">
            <a:avLst/>
          </a:prstGeom>
          <a:noFill/>
          <a:ln>
            <a:noFill/>
          </a:ln>
        </p:spPr>
        <p:txBody>
          <a:bodyPr spcFirstLastPara="1" wrap="square" lIns="57600" tIns="57600" rIns="57600" bIns="57600" anchor="t" anchorCtr="0">
            <a:noAutofit/>
          </a:bodyPr>
          <a:lstStyle/>
          <a:p>
            <a:pPr marL="57600" marR="57600" algn="just">
              <a:lnSpc>
                <a:spcPct val="115000"/>
              </a:lnSpc>
              <a:buClr>
                <a:srgbClr val="000000"/>
              </a:buClr>
              <a:buSzPts val="1800"/>
            </a:pPr>
            <a:r>
              <a:rPr lang="ja" altLang="en-US" sz="1440">
                <a:solidFill>
                  <a:srgbClr val="434343"/>
                </a:solidFill>
                <a:latin typeface="Arial"/>
                <a:ea typeface="Arial"/>
                <a:cs typeface="Arial"/>
                <a:sym typeface="Arial"/>
              </a:rPr>
              <a:t>モノ・カネ・情報はそれぞれマークがつく。入れ子の場合は包含されるほうに●がつく。必ず存在するわけではない流れには点線を使う。</a:t>
            </a:r>
            <a:endParaRPr sz="1440">
              <a:solidFill>
                <a:srgbClr val="434343"/>
              </a:solidFill>
              <a:latin typeface="Arial"/>
              <a:ea typeface="Arial"/>
              <a:cs typeface="Arial"/>
              <a:sym typeface="Arial"/>
            </a:endParaRPr>
          </a:p>
        </p:txBody>
      </p:sp>
      <p:sp>
        <p:nvSpPr>
          <p:cNvPr id="119" name="Google Shape;119;p25"/>
          <p:cNvSpPr txBox="1">
            <a:spLocks noGrp="1"/>
          </p:cNvSpPr>
          <p:nvPr>
            <p:ph type="title"/>
          </p:nvPr>
        </p:nvSpPr>
        <p:spPr>
          <a:xfrm>
            <a:off x="956560" y="954340"/>
            <a:ext cx="3433440" cy="575280"/>
          </a:xfrm>
          <a:prstGeom prst="rect">
            <a:avLst/>
          </a:prstGeom>
          <a:solidFill>
            <a:srgbClr val="FFFFFF"/>
          </a:solidFill>
          <a:ln w="9525" cap="flat" cmpd="sng">
            <a:solidFill>
              <a:srgbClr val="FFFFFF"/>
            </a:solidFill>
            <a:prstDash val="solid"/>
            <a:round/>
            <a:headEnd type="none" w="sm" len="sm"/>
            <a:tailEnd type="none" w="sm" len="sm"/>
          </a:ln>
        </p:spPr>
        <p:txBody>
          <a:bodyPr spcFirstLastPara="1" vert="horz" wrap="square" lIns="0" tIns="0" rIns="0" bIns="0" rtlCol="0" anchor="ctr" anchorCtr="0">
            <a:noAutofit/>
          </a:bodyPr>
          <a:lstStyle/>
          <a:p>
            <a:pPr>
              <a:lnSpc>
                <a:spcPct val="100000"/>
              </a:lnSpc>
              <a:buNone/>
            </a:pPr>
            <a:r>
              <a:rPr lang="ja" altLang="en-US" sz="2960" b="1">
                <a:latin typeface="Arial"/>
                <a:ea typeface="Arial"/>
                <a:cs typeface="Arial"/>
                <a:sym typeface="Arial"/>
              </a:rPr>
              <a:t>主体</a:t>
            </a:r>
            <a:r>
              <a:rPr lang="ja" altLang="en-US" sz="2480">
                <a:solidFill>
                  <a:srgbClr val="434343"/>
                </a:solidFill>
                <a:latin typeface="Arial"/>
                <a:ea typeface="Arial"/>
                <a:cs typeface="Arial"/>
                <a:sym typeface="Arial"/>
              </a:rPr>
              <a:t>とは？</a:t>
            </a:r>
            <a:endParaRPr sz="2800">
              <a:solidFill>
                <a:srgbClr val="434343"/>
              </a:solidFill>
              <a:latin typeface="Arial"/>
              <a:ea typeface="Arial"/>
              <a:cs typeface="Arial"/>
              <a:sym typeface="Arial"/>
            </a:endParaRPr>
          </a:p>
        </p:txBody>
      </p:sp>
      <p:sp>
        <p:nvSpPr>
          <p:cNvPr id="120" name="Google Shape;120;p25"/>
          <p:cNvSpPr txBox="1">
            <a:spLocks noGrp="1"/>
          </p:cNvSpPr>
          <p:nvPr>
            <p:ph type="title"/>
          </p:nvPr>
        </p:nvSpPr>
        <p:spPr>
          <a:xfrm>
            <a:off x="4595160" y="1051303"/>
            <a:ext cx="3001680" cy="381360"/>
          </a:xfrm>
          <a:prstGeom prst="rect">
            <a:avLst/>
          </a:prstGeom>
          <a:solidFill>
            <a:srgbClr val="FFFFFF"/>
          </a:solidFill>
          <a:ln w="9525" cap="flat" cmpd="sng">
            <a:solidFill>
              <a:srgbClr val="FFFFFF"/>
            </a:solidFill>
            <a:prstDash val="solid"/>
            <a:round/>
            <a:headEnd type="none" w="sm" len="sm"/>
            <a:tailEnd type="none" w="sm" len="sm"/>
          </a:ln>
        </p:spPr>
        <p:txBody>
          <a:bodyPr spcFirstLastPara="1" vert="horz" wrap="square" lIns="0" tIns="0" rIns="0" bIns="0" rtlCol="0" anchor="ctr" anchorCtr="0">
            <a:noAutofit/>
          </a:bodyPr>
          <a:lstStyle/>
          <a:p>
            <a:pPr>
              <a:lnSpc>
                <a:spcPct val="100000"/>
              </a:lnSpc>
              <a:buNone/>
            </a:pPr>
            <a:r>
              <a:rPr lang="ja" altLang="en-US" sz="2960" b="1">
                <a:latin typeface="Arial"/>
                <a:ea typeface="Arial"/>
                <a:cs typeface="Arial"/>
                <a:sym typeface="Arial"/>
              </a:rPr>
              <a:t>矢印</a:t>
            </a:r>
            <a:r>
              <a:rPr lang="ja" altLang="en-US" sz="2480">
                <a:solidFill>
                  <a:srgbClr val="434343"/>
                </a:solidFill>
                <a:latin typeface="Arial"/>
                <a:ea typeface="Arial"/>
                <a:cs typeface="Arial"/>
                <a:sym typeface="Arial"/>
              </a:rPr>
              <a:t>とは？</a:t>
            </a:r>
            <a:endParaRPr sz="2480">
              <a:solidFill>
                <a:srgbClr val="434343"/>
              </a:solidFill>
              <a:latin typeface="Arial"/>
              <a:ea typeface="Arial"/>
              <a:cs typeface="Arial"/>
              <a:sym typeface="Arial"/>
            </a:endParaRPr>
          </a:p>
        </p:txBody>
      </p:sp>
      <p:sp>
        <p:nvSpPr>
          <p:cNvPr id="121" name="Google Shape;121;p25"/>
          <p:cNvSpPr txBox="1">
            <a:spLocks noGrp="1"/>
          </p:cNvSpPr>
          <p:nvPr>
            <p:ph type="title"/>
          </p:nvPr>
        </p:nvSpPr>
        <p:spPr>
          <a:xfrm>
            <a:off x="8359400" y="1051303"/>
            <a:ext cx="2606640" cy="381360"/>
          </a:xfrm>
          <a:prstGeom prst="rect">
            <a:avLst/>
          </a:prstGeom>
          <a:solidFill>
            <a:srgbClr val="FFFFFF"/>
          </a:solidFill>
          <a:ln w="9525" cap="flat" cmpd="sng">
            <a:solidFill>
              <a:srgbClr val="FFFFFF"/>
            </a:solidFill>
            <a:prstDash val="solid"/>
            <a:round/>
            <a:headEnd type="none" w="sm" len="sm"/>
            <a:tailEnd type="none" w="sm" len="sm"/>
          </a:ln>
        </p:spPr>
        <p:txBody>
          <a:bodyPr spcFirstLastPara="1" vert="horz" wrap="square" lIns="0" tIns="0" rIns="0" bIns="0" rtlCol="0" anchor="ctr" anchorCtr="0">
            <a:noAutofit/>
          </a:bodyPr>
          <a:lstStyle/>
          <a:p>
            <a:pPr>
              <a:lnSpc>
                <a:spcPct val="100000"/>
              </a:lnSpc>
              <a:buNone/>
            </a:pPr>
            <a:r>
              <a:rPr lang="ja" altLang="en-US" sz="2960" b="1">
                <a:latin typeface="Arial"/>
                <a:ea typeface="Arial"/>
                <a:cs typeface="Arial"/>
                <a:sym typeface="Arial"/>
              </a:rPr>
              <a:t>補足</a:t>
            </a:r>
            <a:r>
              <a:rPr lang="ja" altLang="en-US" sz="2640">
                <a:solidFill>
                  <a:srgbClr val="434343"/>
                </a:solidFill>
                <a:latin typeface="Arial"/>
                <a:ea typeface="Arial"/>
                <a:cs typeface="Arial"/>
                <a:sym typeface="Arial"/>
              </a:rPr>
              <a:t>とは？</a:t>
            </a:r>
            <a:endParaRPr sz="2640">
              <a:solidFill>
                <a:srgbClr val="434343"/>
              </a:solidFill>
              <a:latin typeface="Arial"/>
              <a:ea typeface="Arial"/>
              <a:cs typeface="Arial"/>
              <a:sym typeface="Arial"/>
            </a:endParaRPr>
          </a:p>
        </p:txBody>
      </p:sp>
      <p:sp>
        <p:nvSpPr>
          <p:cNvPr id="122" name="Google Shape;122;p25"/>
          <p:cNvSpPr txBox="1"/>
          <p:nvPr/>
        </p:nvSpPr>
        <p:spPr>
          <a:xfrm>
            <a:off x="956560" y="5146763"/>
            <a:ext cx="3193920" cy="1621440"/>
          </a:xfrm>
          <a:prstGeom prst="rect">
            <a:avLst/>
          </a:prstGeom>
          <a:noFill/>
          <a:ln>
            <a:noFill/>
          </a:ln>
        </p:spPr>
        <p:txBody>
          <a:bodyPr spcFirstLastPara="1" wrap="square" lIns="57600" tIns="57600" rIns="57600" bIns="57600" anchor="t" anchorCtr="0">
            <a:noAutofit/>
          </a:bodyPr>
          <a:lstStyle/>
          <a:p>
            <a:pPr marL="57600" marR="57600" algn="just">
              <a:lnSpc>
                <a:spcPct val="115000"/>
              </a:lnSpc>
              <a:buClr>
                <a:srgbClr val="000000"/>
              </a:buClr>
              <a:buSzPts val="1800"/>
            </a:pPr>
            <a:r>
              <a:rPr lang="ja" altLang="en-US" sz="1440">
                <a:solidFill>
                  <a:srgbClr val="434343"/>
                </a:solidFill>
                <a:latin typeface="Arial"/>
                <a:ea typeface="Arial"/>
                <a:cs typeface="Arial"/>
                <a:sym typeface="Arial"/>
              </a:rPr>
              <a:t>主体は</a:t>
            </a:r>
            <a:r>
              <a:rPr lang="en-US" altLang="ja" sz="1440">
                <a:solidFill>
                  <a:srgbClr val="000000"/>
                </a:solidFill>
                <a:latin typeface="Arial"/>
                <a:ea typeface="Arial"/>
                <a:cs typeface="Arial"/>
                <a:sym typeface="Arial"/>
              </a:rPr>
              <a:t>3×3</a:t>
            </a:r>
            <a:r>
              <a:rPr lang="ja" altLang="en-US" sz="1440">
                <a:solidFill>
                  <a:srgbClr val="000000"/>
                </a:solidFill>
                <a:latin typeface="Arial"/>
                <a:ea typeface="Arial"/>
                <a:cs typeface="Arial"/>
                <a:sym typeface="Arial"/>
              </a:rPr>
              <a:t>の</a:t>
            </a:r>
            <a:r>
              <a:rPr lang="en-US" altLang="ja" sz="1440">
                <a:solidFill>
                  <a:srgbClr val="000000"/>
                </a:solidFill>
                <a:latin typeface="Arial"/>
                <a:ea typeface="Arial"/>
                <a:cs typeface="Arial"/>
                <a:sym typeface="Arial"/>
              </a:rPr>
              <a:t>9</a:t>
            </a:r>
            <a:r>
              <a:rPr lang="ja" altLang="en-US" sz="1440">
                <a:solidFill>
                  <a:srgbClr val="000000"/>
                </a:solidFill>
                <a:latin typeface="Arial"/>
                <a:ea typeface="Arial"/>
                <a:cs typeface="Arial"/>
                <a:sym typeface="Arial"/>
              </a:rPr>
              <a:t>マスにおさめるルール</a:t>
            </a:r>
            <a:r>
              <a:rPr lang="ja" altLang="en-US" sz="1440">
                <a:solidFill>
                  <a:srgbClr val="434343"/>
                </a:solidFill>
                <a:latin typeface="Arial"/>
                <a:ea typeface="Arial"/>
                <a:cs typeface="Arial"/>
                <a:sym typeface="Arial"/>
              </a:rPr>
              <a:t>。上から</a:t>
            </a:r>
            <a:r>
              <a:rPr lang="en-US" altLang="ja" sz="1440">
                <a:solidFill>
                  <a:srgbClr val="434343"/>
                </a:solidFill>
                <a:latin typeface="Arial"/>
                <a:ea typeface="Arial"/>
                <a:cs typeface="Arial"/>
                <a:sym typeface="Arial"/>
              </a:rPr>
              <a:t>3</a:t>
            </a:r>
            <a:r>
              <a:rPr lang="ja" altLang="en-US" sz="1440">
                <a:solidFill>
                  <a:srgbClr val="434343"/>
                </a:solidFill>
                <a:latin typeface="Arial"/>
                <a:ea typeface="Arial"/>
                <a:cs typeface="Arial"/>
                <a:sym typeface="Arial"/>
              </a:rPr>
              <a:t>段の構造で、上段は利用者、中段は事業、下段は事業者を置く共通の形式になっている。</a:t>
            </a:r>
            <a:endParaRPr sz="1440">
              <a:solidFill>
                <a:schemeClr val="dk1"/>
              </a:solidFill>
              <a:latin typeface="Arial"/>
              <a:ea typeface="Arial"/>
              <a:cs typeface="Arial"/>
              <a:sym typeface="Arial"/>
            </a:endParaRPr>
          </a:p>
        </p:txBody>
      </p:sp>
      <p:sp>
        <p:nvSpPr>
          <p:cNvPr id="123" name="Google Shape;123;p25"/>
          <p:cNvSpPr txBox="1"/>
          <p:nvPr/>
        </p:nvSpPr>
        <p:spPr>
          <a:xfrm>
            <a:off x="8049560" y="5146763"/>
            <a:ext cx="3193920" cy="1621440"/>
          </a:xfrm>
          <a:prstGeom prst="rect">
            <a:avLst/>
          </a:prstGeom>
          <a:noFill/>
          <a:ln>
            <a:noFill/>
          </a:ln>
        </p:spPr>
        <p:txBody>
          <a:bodyPr spcFirstLastPara="1" wrap="square" lIns="57600" tIns="57600" rIns="57600" bIns="57600" anchor="t" anchorCtr="0">
            <a:noAutofit/>
          </a:bodyPr>
          <a:lstStyle/>
          <a:p>
            <a:pPr marL="57600" marR="57600" algn="just">
              <a:lnSpc>
                <a:spcPct val="115000"/>
              </a:lnSpc>
              <a:buClr>
                <a:srgbClr val="000000"/>
              </a:buClr>
              <a:buSzPts val="1800"/>
            </a:pPr>
            <a:r>
              <a:rPr lang="ja" altLang="en-US" sz="1440">
                <a:solidFill>
                  <a:srgbClr val="434343"/>
                </a:solidFill>
                <a:latin typeface="Arial"/>
                <a:ea typeface="Arial"/>
                <a:cs typeface="Arial"/>
                <a:sym typeface="Arial"/>
              </a:rPr>
              <a:t>なぜこの主体があるのか？なぜこの矢印があるのか？この固有名詞はどんな意味か？など、初めて見た人にもわかりやすいように書く。</a:t>
            </a:r>
            <a:endParaRPr sz="1440">
              <a:solidFill>
                <a:schemeClr val="dk1"/>
              </a:solidFill>
              <a:latin typeface="Arial"/>
              <a:ea typeface="Arial"/>
              <a:cs typeface="Arial"/>
              <a:sym typeface="Arial"/>
            </a:endParaRPr>
          </a:p>
        </p:txBody>
      </p:sp>
      <p:sp>
        <p:nvSpPr>
          <p:cNvPr id="124" name="Google Shape;124;p25"/>
          <p:cNvSpPr txBox="1"/>
          <p:nvPr/>
        </p:nvSpPr>
        <p:spPr>
          <a:xfrm>
            <a:off x="609600" y="0"/>
            <a:ext cx="10972800" cy="765120"/>
          </a:xfrm>
          <a:prstGeom prst="rect">
            <a:avLst/>
          </a:prstGeom>
          <a:noFill/>
          <a:ln>
            <a:noFill/>
          </a:ln>
        </p:spPr>
        <p:txBody>
          <a:bodyPr spcFirstLastPara="1" wrap="square" lIns="73140" tIns="73140" rIns="73140" bIns="73140" anchor="ctr" anchorCtr="0">
            <a:noAutofit/>
          </a:bodyPr>
          <a:lstStyle/>
          <a:p>
            <a:pPr algn="ctr">
              <a:buClr>
                <a:srgbClr val="000000"/>
              </a:buClr>
              <a:buSzPts val="3000"/>
            </a:pPr>
            <a:r>
              <a:rPr lang="ja" altLang="en-US" sz="2400">
                <a:solidFill>
                  <a:srgbClr val="434343"/>
                </a:solidFill>
                <a:latin typeface="Arial"/>
                <a:ea typeface="Arial"/>
                <a:cs typeface="Arial"/>
                <a:sym typeface="Arial"/>
              </a:rPr>
              <a:t>図解はこの３つの要素でつくられている</a:t>
            </a:r>
            <a:endParaRPr sz="2400">
              <a:solidFill>
                <a:srgbClr val="434343"/>
              </a:solidFill>
              <a:latin typeface="Arial"/>
              <a:ea typeface="Arial"/>
              <a:cs typeface="Arial"/>
              <a:sym typeface="Arial"/>
            </a:endParaRPr>
          </a:p>
        </p:txBody>
      </p:sp>
      <p:sp>
        <p:nvSpPr>
          <p:cNvPr id="125" name="Google Shape;125;p25"/>
          <p:cNvSpPr txBox="1"/>
          <p:nvPr/>
        </p:nvSpPr>
        <p:spPr>
          <a:xfrm>
            <a:off x="1052680" y="1561980"/>
            <a:ext cx="3001680" cy="691680"/>
          </a:xfrm>
          <a:prstGeom prst="rect">
            <a:avLst/>
          </a:prstGeom>
          <a:noFill/>
          <a:ln>
            <a:noFill/>
          </a:ln>
        </p:spPr>
        <p:txBody>
          <a:bodyPr spcFirstLastPara="1" wrap="square" lIns="57600" tIns="57600" rIns="57600" bIns="57600" anchor="t" anchorCtr="0">
            <a:noAutofit/>
          </a:bodyPr>
          <a:lstStyle/>
          <a:p>
            <a:pPr marL="57600" marR="57600" algn="just">
              <a:lnSpc>
                <a:spcPct val="115000"/>
              </a:lnSpc>
              <a:buClr>
                <a:schemeClr val="dk1"/>
              </a:buClr>
              <a:buSzPts val="1100"/>
            </a:pPr>
            <a:r>
              <a:rPr lang="ja" altLang="en-US" sz="1920">
                <a:solidFill>
                  <a:schemeClr val="dk1"/>
                </a:solidFill>
                <a:latin typeface="Arial"/>
                <a:ea typeface="Arial"/>
                <a:cs typeface="Arial"/>
                <a:sym typeface="Arial"/>
              </a:rPr>
              <a:t>ビジネスにおける重要な関係者・物のこと</a:t>
            </a:r>
            <a:endParaRPr sz="1920">
              <a:solidFill>
                <a:schemeClr val="dk1"/>
              </a:solidFill>
              <a:latin typeface="Arial"/>
              <a:ea typeface="Arial"/>
              <a:cs typeface="Arial"/>
              <a:sym typeface="Arial"/>
            </a:endParaRPr>
          </a:p>
        </p:txBody>
      </p:sp>
      <p:sp>
        <p:nvSpPr>
          <p:cNvPr id="126" name="Google Shape;126;p25"/>
          <p:cNvSpPr txBox="1"/>
          <p:nvPr/>
        </p:nvSpPr>
        <p:spPr>
          <a:xfrm>
            <a:off x="4595160" y="1561980"/>
            <a:ext cx="3001680" cy="691680"/>
          </a:xfrm>
          <a:prstGeom prst="rect">
            <a:avLst/>
          </a:prstGeom>
          <a:noFill/>
          <a:ln>
            <a:noFill/>
          </a:ln>
        </p:spPr>
        <p:txBody>
          <a:bodyPr spcFirstLastPara="1" wrap="square" lIns="57600" tIns="57600" rIns="57600" bIns="57600" anchor="t" anchorCtr="0">
            <a:noAutofit/>
          </a:bodyPr>
          <a:lstStyle/>
          <a:p>
            <a:pPr marL="57600" marR="57600" algn="just">
              <a:lnSpc>
                <a:spcPct val="115000"/>
              </a:lnSpc>
              <a:buClr>
                <a:srgbClr val="000000"/>
              </a:buClr>
              <a:buSzPts val="2400"/>
            </a:pPr>
            <a:r>
              <a:rPr lang="ja" altLang="en-US" sz="1920">
                <a:solidFill>
                  <a:schemeClr val="dk1"/>
                </a:solidFill>
                <a:latin typeface="Arial"/>
                <a:ea typeface="Arial"/>
                <a:cs typeface="Arial"/>
                <a:sym typeface="Arial"/>
              </a:rPr>
              <a:t>主体の間を流れる重要な関係性のこと</a:t>
            </a:r>
            <a:endParaRPr sz="1920">
              <a:solidFill>
                <a:schemeClr val="dk1"/>
              </a:solidFill>
              <a:latin typeface="Arial"/>
              <a:ea typeface="Arial"/>
              <a:cs typeface="Arial"/>
              <a:sym typeface="Arial"/>
            </a:endParaRPr>
          </a:p>
        </p:txBody>
      </p:sp>
      <p:sp>
        <p:nvSpPr>
          <p:cNvPr id="127" name="Google Shape;127;p25"/>
          <p:cNvSpPr txBox="1"/>
          <p:nvPr/>
        </p:nvSpPr>
        <p:spPr>
          <a:xfrm>
            <a:off x="8065760" y="1561983"/>
            <a:ext cx="3193920" cy="691680"/>
          </a:xfrm>
          <a:prstGeom prst="rect">
            <a:avLst/>
          </a:prstGeom>
          <a:noFill/>
          <a:ln>
            <a:noFill/>
          </a:ln>
        </p:spPr>
        <p:txBody>
          <a:bodyPr spcFirstLastPara="1" wrap="square" lIns="57600" tIns="57600" rIns="57600" bIns="57600" anchor="t" anchorCtr="0">
            <a:noAutofit/>
          </a:bodyPr>
          <a:lstStyle/>
          <a:p>
            <a:pPr marL="57600" marR="57600" algn="just">
              <a:lnSpc>
                <a:spcPct val="115000"/>
              </a:lnSpc>
              <a:buClr>
                <a:srgbClr val="000000"/>
              </a:buClr>
              <a:buSzPts val="2400"/>
            </a:pPr>
            <a:r>
              <a:rPr lang="ja" altLang="en-US" sz="1920">
                <a:solidFill>
                  <a:schemeClr val="dk1"/>
                </a:solidFill>
                <a:latin typeface="Arial"/>
                <a:ea typeface="Arial"/>
                <a:cs typeface="Arial"/>
                <a:sym typeface="Arial"/>
              </a:rPr>
              <a:t>主体や矢印だけでは描ききれない重要な情報のこと</a:t>
            </a:r>
            <a:endParaRPr sz="1920">
              <a:solidFill>
                <a:schemeClr val="dk1"/>
              </a:solidFill>
              <a:latin typeface="Arial"/>
              <a:ea typeface="Arial"/>
              <a:cs typeface="Arial"/>
              <a:sym typeface="Arial"/>
            </a:endParaRPr>
          </a:p>
        </p:txBody>
      </p:sp>
      <p:cxnSp>
        <p:nvCxnSpPr>
          <p:cNvPr id="128" name="Google Shape;128;p25"/>
          <p:cNvCxnSpPr/>
          <p:nvPr/>
        </p:nvCxnSpPr>
        <p:spPr>
          <a:xfrm>
            <a:off x="595740" y="762000"/>
            <a:ext cx="11000400" cy="0"/>
          </a:xfrm>
          <a:prstGeom prst="straightConnector1">
            <a:avLst/>
          </a:prstGeom>
          <a:noFill/>
          <a:ln w="9525" cap="flat" cmpd="sng">
            <a:solidFill>
              <a:srgbClr val="000000"/>
            </a:solidFill>
            <a:prstDash val="solid"/>
            <a:miter lim="400000"/>
            <a:headEnd type="none" w="sm" len="sm"/>
            <a:tailEnd type="none" w="sm" len="sm"/>
          </a:ln>
        </p:spPr>
      </p:cxnSp>
      <p:sp>
        <p:nvSpPr>
          <p:cNvPr id="129" name="Google Shape;129;p25"/>
          <p:cNvSpPr/>
          <p:nvPr/>
        </p:nvSpPr>
        <p:spPr>
          <a:xfrm>
            <a:off x="8682041" y="3191270"/>
            <a:ext cx="2022480" cy="1095360"/>
          </a:xfrm>
          <a:prstGeom prst="wedgeRoundRectCallout">
            <a:avLst>
              <a:gd name="adj1" fmla="val -60324"/>
              <a:gd name="adj2" fmla="val 19865"/>
              <a:gd name="adj3" fmla="val 0"/>
            </a:avLst>
          </a:prstGeom>
          <a:solidFill>
            <a:srgbClr val="DDDDDD"/>
          </a:solidFill>
          <a:ln>
            <a:noFill/>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130" name="Google Shape;130;p25"/>
          <p:cNvSpPr txBox="1"/>
          <p:nvPr/>
        </p:nvSpPr>
        <p:spPr>
          <a:xfrm>
            <a:off x="8734977" y="3258940"/>
            <a:ext cx="2036160" cy="953520"/>
          </a:xfrm>
          <a:prstGeom prst="rect">
            <a:avLst/>
          </a:prstGeom>
          <a:noFill/>
          <a:ln>
            <a:noFill/>
          </a:ln>
        </p:spPr>
        <p:txBody>
          <a:bodyPr spcFirstLastPara="1" wrap="square" lIns="28920" tIns="28920" rIns="28920" bIns="28920" anchor="ctr" anchorCtr="0">
            <a:noAutofit/>
          </a:bodyPr>
          <a:lstStyle/>
          <a:p>
            <a:r>
              <a:rPr lang="ja" altLang="en-US" sz="1440">
                <a:solidFill>
                  <a:srgbClr val="000000"/>
                </a:solidFill>
                <a:latin typeface="Arial"/>
                <a:ea typeface="Arial"/>
                <a:cs typeface="Arial"/>
                <a:sym typeface="Arial"/>
              </a:rPr>
              <a:t>ビジネスモデルで重要な情報を補足コメントとして入れる</a:t>
            </a:r>
            <a:endParaRPr sz="1440">
              <a:solidFill>
                <a:srgbClr val="000000"/>
              </a:solidFill>
              <a:latin typeface="Arial"/>
              <a:ea typeface="Arial"/>
              <a:cs typeface="Arial"/>
              <a:sym typeface="Arial"/>
            </a:endParaRPr>
          </a:p>
        </p:txBody>
      </p:sp>
      <p:cxnSp>
        <p:nvCxnSpPr>
          <p:cNvPr id="131" name="Google Shape;131;p25"/>
          <p:cNvCxnSpPr/>
          <p:nvPr/>
        </p:nvCxnSpPr>
        <p:spPr>
          <a:xfrm rot="10800000">
            <a:off x="5312595" y="3620154"/>
            <a:ext cx="1593600" cy="0"/>
          </a:xfrm>
          <a:prstGeom prst="straightConnector1">
            <a:avLst/>
          </a:prstGeom>
          <a:noFill/>
          <a:ln w="28575" cap="flat" cmpd="sng">
            <a:solidFill>
              <a:srgbClr val="000000"/>
            </a:solidFill>
            <a:prstDash val="solid"/>
            <a:miter lim="400000"/>
            <a:headEnd type="stealth" w="med" len="med"/>
            <a:tailEnd type="none" w="sm" len="sm"/>
          </a:ln>
        </p:spPr>
      </p:cxnSp>
      <p:cxnSp>
        <p:nvCxnSpPr>
          <p:cNvPr id="132" name="Google Shape;132;p25"/>
          <p:cNvCxnSpPr/>
          <p:nvPr/>
        </p:nvCxnSpPr>
        <p:spPr>
          <a:xfrm rot="10800000">
            <a:off x="5312595" y="4282934"/>
            <a:ext cx="1593600" cy="0"/>
          </a:xfrm>
          <a:prstGeom prst="straightConnector1">
            <a:avLst/>
          </a:prstGeom>
          <a:noFill/>
          <a:ln w="28575" cap="flat" cmpd="sng">
            <a:solidFill>
              <a:srgbClr val="000000"/>
            </a:solidFill>
            <a:prstDash val="solid"/>
            <a:miter lim="400000"/>
            <a:headEnd type="stealth" w="med" len="med"/>
            <a:tailEnd type="none" w="sm" len="sm"/>
          </a:ln>
        </p:spPr>
      </p:cxnSp>
      <p:cxnSp>
        <p:nvCxnSpPr>
          <p:cNvPr id="133" name="Google Shape;133;p25"/>
          <p:cNvCxnSpPr/>
          <p:nvPr/>
        </p:nvCxnSpPr>
        <p:spPr>
          <a:xfrm rot="10800000">
            <a:off x="5312595" y="2955234"/>
            <a:ext cx="1593600" cy="0"/>
          </a:xfrm>
          <a:prstGeom prst="straightConnector1">
            <a:avLst/>
          </a:prstGeom>
          <a:noFill/>
          <a:ln w="28575" cap="flat" cmpd="sng">
            <a:solidFill>
              <a:srgbClr val="000000"/>
            </a:solidFill>
            <a:prstDash val="solid"/>
            <a:miter lim="400000"/>
            <a:headEnd type="stealth" w="med" len="med"/>
            <a:tailEnd type="none" w="sm" len="sm"/>
          </a:ln>
        </p:spPr>
      </p:cxnSp>
      <p:sp>
        <p:nvSpPr>
          <p:cNvPr id="134" name="Google Shape;134;p25"/>
          <p:cNvSpPr/>
          <p:nvPr/>
        </p:nvSpPr>
        <p:spPr>
          <a:xfrm>
            <a:off x="5941203" y="3455090"/>
            <a:ext cx="336240" cy="345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sp>
        <p:nvSpPr>
          <p:cNvPr id="135" name="Google Shape;135;p25"/>
          <p:cNvSpPr txBox="1"/>
          <p:nvPr/>
        </p:nvSpPr>
        <p:spPr>
          <a:xfrm>
            <a:off x="5379730" y="2465018"/>
            <a:ext cx="1459200" cy="345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モノの流れ</a:t>
            </a:r>
            <a:endParaRPr sz="1120" b="1">
              <a:solidFill>
                <a:srgbClr val="000000"/>
              </a:solidFill>
              <a:latin typeface="Arial"/>
              <a:ea typeface="Arial"/>
              <a:cs typeface="Arial"/>
              <a:sym typeface="Arial"/>
            </a:endParaRPr>
          </a:p>
        </p:txBody>
      </p:sp>
      <p:sp>
        <p:nvSpPr>
          <p:cNvPr id="136" name="Google Shape;136;p25"/>
          <p:cNvSpPr txBox="1"/>
          <p:nvPr/>
        </p:nvSpPr>
        <p:spPr>
          <a:xfrm>
            <a:off x="5379730" y="3144051"/>
            <a:ext cx="1459200" cy="345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カネの流れ</a:t>
            </a:r>
            <a:endParaRPr sz="1120" b="1">
              <a:solidFill>
                <a:srgbClr val="000000"/>
              </a:solidFill>
              <a:latin typeface="Arial"/>
              <a:ea typeface="Arial"/>
              <a:cs typeface="Arial"/>
              <a:sym typeface="Arial"/>
            </a:endParaRPr>
          </a:p>
        </p:txBody>
      </p:sp>
      <p:sp>
        <p:nvSpPr>
          <p:cNvPr id="137" name="Google Shape;137;p25"/>
          <p:cNvSpPr txBox="1"/>
          <p:nvPr/>
        </p:nvSpPr>
        <p:spPr>
          <a:xfrm>
            <a:off x="5379730" y="3817482"/>
            <a:ext cx="1459200" cy="345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情報の流れ</a:t>
            </a:r>
            <a:endParaRPr sz="1120" b="1">
              <a:solidFill>
                <a:srgbClr val="000000"/>
              </a:solidFill>
              <a:latin typeface="Arial"/>
              <a:ea typeface="Arial"/>
              <a:cs typeface="Arial"/>
              <a:sym typeface="Arial"/>
            </a:endParaRPr>
          </a:p>
        </p:txBody>
      </p:sp>
      <p:sp>
        <p:nvSpPr>
          <p:cNvPr id="138" name="Google Shape;138;p25"/>
          <p:cNvSpPr/>
          <p:nvPr/>
        </p:nvSpPr>
        <p:spPr>
          <a:xfrm>
            <a:off x="5953482" y="4124471"/>
            <a:ext cx="311760" cy="31176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139" name="Google Shape;139;p25"/>
          <p:cNvSpPr/>
          <p:nvPr/>
        </p:nvSpPr>
        <p:spPr>
          <a:xfrm>
            <a:off x="5941188" y="2785698"/>
            <a:ext cx="336240" cy="345600"/>
          </a:xfrm>
          <a:prstGeom prst="ellipse">
            <a:avLst/>
          </a:prstGeom>
          <a:solidFill>
            <a:srgbClr val="D4FCA9"/>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cxnSp>
        <p:nvCxnSpPr>
          <p:cNvPr id="140" name="Google Shape;140;p25"/>
          <p:cNvCxnSpPr/>
          <p:nvPr/>
        </p:nvCxnSpPr>
        <p:spPr>
          <a:xfrm>
            <a:off x="5293895" y="4880286"/>
            <a:ext cx="1527120" cy="0"/>
          </a:xfrm>
          <a:prstGeom prst="straightConnector1">
            <a:avLst/>
          </a:prstGeom>
          <a:noFill/>
          <a:ln w="28575" cap="flat" cmpd="sng">
            <a:solidFill>
              <a:srgbClr val="000000"/>
            </a:solidFill>
            <a:prstDash val="solid"/>
            <a:miter lim="400000"/>
            <a:headEnd type="none" w="sm" len="sm"/>
            <a:tailEnd type="oval" w="lg" len="lg"/>
          </a:ln>
        </p:spPr>
      </p:cxnSp>
      <p:sp>
        <p:nvSpPr>
          <p:cNvPr id="141" name="Google Shape;141;p25"/>
          <p:cNvSpPr txBox="1"/>
          <p:nvPr/>
        </p:nvSpPr>
        <p:spPr>
          <a:xfrm>
            <a:off x="5379730" y="4524350"/>
            <a:ext cx="1459200" cy="345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入れ子</a:t>
            </a:r>
            <a:endParaRPr sz="1120" b="1">
              <a:solidFill>
                <a:srgbClr val="000000"/>
              </a:solidFill>
              <a:latin typeface="Arial"/>
              <a:ea typeface="Arial"/>
              <a:cs typeface="Arial"/>
              <a:sym typeface="Arial"/>
            </a:endParaRPr>
          </a:p>
        </p:txBody>
      </p:sp>
      <p:sp>
        <p:nvSpPr>
          <p:cNvPr id="142" name="Google Shape;142;p25"/>
          <p:cNvSpPr/>
          <p:nvPr/>
        </p:nvSpPr>
        <p:spPr>
          <a:xfrm>
            <a:off x="2461000" y="4364638"/>
            <a:ext cx="179040" cy="318960"/>
          </a:xfrm>
          <a:prstGeom prst="rect">
            <a:avLst/>
          </a:prstGeom>
          <a:solidFill>
            <a:srgbClr val="FFFFFF"/>
          </a:solidFill>
          <a:ln w="31750" cap="flat" cmpd="sng">
            <a:solidFill>
              <a:srgbClr val="000000"/>
            </a:solidFill>
            <a:prstDash val="solid"/>
            <a:miter lim="400000"/>
            <a:headEnd type="none" w="sm" len="sm"/>
            <a:tailEnd type="none" w="sm" len="sm"/>
          </a:ln>
        </p:spPr>
        <p:txBody>
          <a:bodyPr spcFirstLastPara="1" wrap="square" lIns="81280" tIns="81280" rIns="81280" bIns="81280" anchor="ctr" anchorCtr="0">
            <a:noAutofit/>
          </a:bodyPr>
          <a:lstStyle/>
          <a:p>
            <a:pPr>
              <a:lnSpc>
                <a:spcPct val="50000"/>
              </a:lnSpc>
            </a:pPr>
            <a:endParaRPr sz="3200">
              <a:solidFill>
                <a:srgbClr val="000000"/>
              </a:solidFill>
              <a:latin typeface="Arial"/>
              <a:ea typeface="Arial"/>
              <a:cs typeface="Arial"/>
              <a:sym typeface="Arial"/>
            </a:endParaRPr>
          </a:p>
        </p:txBody>
      </p:sp>
      <p:grpSp>
        <p:nvGrpSpPr>
          <p:cNvPr id="143" name="Google Shape;143;p25"/>
          <p:cNvGrpSpPr/>
          <p:nvPr/>
        </p:nvGrpSpPr>
        <p:grpSpPr>
          <a:xfrm>
            <a:off x="2461016" y="2918281"/>
            <a:ext cx="179060" cy="322314"/>
            <a:chOff x="-1" y="0"/>
            <a:chExt cx="1361468" cy="2450682"/>
          </a:xfrm>
        </p:grpSpPr>
        <p:sp>
          <p:nvSpPr>
            <p:cNvPr id="144" name="Google Shape;144;p25"/>
            <p:cNvSpPr/>
            <p:nvPr/>
          </p:nvSpPr>
          <p:spPr>
            <a:xfrm>
              <a:off x="-1" y="1016982"/>
              <a:ext cx="1361468" cy="1433700"/>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1750" cap="flat" cmpd="sng">
              <a:solidFill>
                <a:srgbClr val="000000"/>
              </a:solidFill>
              <a:prstDash val="solid"/>
              <a:miter lim="400000"/>
              <a:headEnd type="none" w="sm" len="sm"/>
              <a:tailEnd type="none" w="sm" len="sm"/>
            </a:ln>
          </p:spPr>
          <p:txBody>
            <a:bodyPr spcFirstLastPara="1" wrap="square" lIns="81280" tIns="81280" rIns="81280" bIns="81280" anchor="ctr" anchorCtr="0">
              <a:noAutofit/>
            </a:bodyPr>
            <a:lstStyle/>
            <a:p>
              <a:endParaRPr sz="480">
                <a:solidFill>
                  <a:srgbClr val="000000"/>
                </a:solidFill>
                <a:latin typeface="Arial"/>
                <a:ea typeface="Arial"/>
                <a:cs typeface="Arial"/>
                <a:sym typeface="Arial"/>
              </a:endParaRPr>
            </a:p>
          </p:txBody>
        </p:sp>
        <p:sp>
          <p:nvSpPr>
            <p:cNvPr id="145" name="Google Shape;145;p25"/>
            <p:cNvSpPr/>
            <p:nvPr/>
          </p:nvSpPr>
          <p:spPr>
            <a:xfrm>
              <a:off x="54664" y="0"/>
              <a:ext cx="1230900" cy="1229400"/>
            </a:xfrm>
            <a:prstGeom prst="ellipse">
              <a:avLst/>
            </a:prstGeom>
            <a:solidFill>
              <a:srgbClr val="FFFFFF"/>
            </a:solidFill>
            <a:ln w="31750" cap="flat" cmpd="sng">
              <a:solidFill>
                <a:srgbClr val="000000"/>
              </a:solidFill>
              <a:prstDash val="solid"/>
              <a:miter lim="400000"/>
              <a:headEnd type="none" w="sm" len="sm"/>
              <a:tailEnd type="none" w="sm" len="sm"/>
            </a:ln>
          </p:spPr>
          <p:txBody>
            <a:bodyPr spcFirstLastPara="1" wrap="square" lIns="81280" tIns="81280" rIns="81280" bIns="81280" anchor="ctr" anchorCtr="0">
              <a:noAutofit/>
            </a:bodyPr>
            <a:lstStyle/>
            <a:p>
              <a:endParaRPr sz="1920">
                <a:solidFill>
                  <a:srgbClr val="000000"/>
                </a:solidFill>
                <a:latin typeface="Arial"/>
                <a:ea typeface="Arial"/>
                <a:cs typeface="Arial"/>
                <a:sym typeface="Arial"/>
              </a:endParaRPr>
            </a:p>
          </p:txBody>
        </p:sp>
      </p:grpSp>
      <p:cxnSp>
        <p:nvCxnSpPr>
          <p:cNvPr id="146" name="Google Shape;146;p25"/>
          <p:cNvCxnSpPr/>
          <p:nvPr/>
        </p:nvCxnSpPr>
        <p:spPr>
          <a:xfrm>
            <a:off x="2027087" y="3828342"/>
            <a:ext cx="316800" cy="0"/>
          </a:xfrm>
          <a:prstGeom prst="straightConnector1">
            <a:avLst/>
          </a:prstGeom>
          <a:noFill/>
          <a:ln w="31750" cap="flat" cmpd="sng">
            <a:solidFill>
              <a:srgbClr val="000000"/>
            </a:solidFill>
            <a:prstDash val="solid"/>
            <a:miter lim="400000"/>
            <a:headEnd type="none" w="sm" len="sm"/>
            <a:tailEnd type="stealth" w="med" len="med"/>
          </a:ln>
        </p:spPr>
      </p:cxnSp>
      <p:sp>
        <p:nvSpPr>
          <p:cNvPr id="147" name="Google Shape;147;p25"/>
          <p:cNvSpPr/>
          <p:nvPr/>
        </p:nvSpPr>
        <p:spPr>
          <a:xfrm>
            <a:off x="3196843" y="3669616"/>
            <a:ext cx="179040" cy="319920"/>
          </a:xfrm>
          <a:prstGeom prst="rect">
            <a:avLst/>
          </a:prstGeom>
          <a:solidFill>
            <a:srgbClr val="FFFFFF"/>
          </a:solidFill>
          <a:ln w="31750" cap="flat" cmpd="sng">
            <a:solidFill>
              <a:srgbClr val="000000"/>
            </a:solidFill>
            <a:prstDash val="solid"/>
            <a:miter lim="400000"/>
            <a:headEnd type="none" w="sm" len="sm"/>
            <a:tailEnd type="none" w="sm" len="sm"/>
          </a:ln>
        </p:spPr>
        <p:txBody>
          <a:bodyPr spcFirstLastPara="1" wrap="square" lIns="81280" tIns="81280" rIns="81280" bIns="81280" anchor="ctr" anchorCtr="0">
            <a:noAutofit/>
          </a:bodyPr>
          <a:lstStyle/>
          <a:p>
            <a:pPr>
              <a:lnSpc>
                <a:spcPct val="50000"/>
              </a:lnSpc>
            </a:pPr>
            <a:endParaRPr sz="3200">
              <a:solidFill>
                <a:srgbClr val="000000"/>
              </a:solidFill>
              <a:latin typeface="Arial"/>
              <a:ea typeface="Arial"/>
              <a:cs typeface="Arial"/>
              <a:sym typeface="Arial"/>
            </a:endParaRPr>
          </a:p>
        </p:txBody>
      </p:sp>
      <p:sp>
        <p:nvSpPr>
          <p:cNvPr id="148" name="Google Shape;148;p25"/>
          <p:cNvSpPr/>
          <p:nvPr/>
        </p:nvSpPr>
        <p:spPr>
          <a:xfrm rot="10800000">
            <a:off x="1833300" y="4073730"/>
            <a:ext cx="476669" cy="456538"/>
          </a:xfrm>
          <a:custGeom>
            <a:avLst/>
            <a:gdLst/>
            <a:ahLst/>
            <a:cxnLst/>
            <a:rect l="l" t="t" r="r" b="b"/>
            <a:pathLst>
              <a:path w="21600" h="21600" extrusionOk="0">
                <a:moveTo>
                  <a:pt x="21600" y="21600"/>
                </a:moveTo>
                <a:lnTo>
                  <a:pt x="21560" y="3"/>
                </a:lnTo>
                <a:lnTo>
                  <a:pt x="0" y="0"/>
                </a:lnTo>
              </a:path>
            </a:pathLst>
          </a:custGeom>
          <a:noFill/>
          <a:ln w="31750" cap="flat" cmpd="sng">
            <a:solidFill>
              <a:srgbClr val="000000"/>
            </a:solidFill>
            <a:prstDash val="solid"/>
            <a:miter lim="400000"/>
            <a:headEnd type="stealth" w="med" len="med"/>
            <a:tailEnd type="none" w="sm" len="sm"/>
          </a:ln>
        </p:spPr>
        <p:txBody>
          <a:bodyPr spcFirstLastPara="1" wrap="square" lIns="81280" tIns="81280" rIns="81280" bIns="81280" anchor="ctr" anchorCtr="0">
            <a:noAutofit/>
          </a:bodyPr>
          <a:lstStyle/>
          <a:p>
            <a:endParaRPr sz="1920">
              <a:solidFill>
                <a:srgbClr val="000000"/>
              </a:solidFill>
              <a:latin typeface="Arial"/>
              <a:ea typeface="Arial"/>
              <a:cs typeface="Arial"/>
              <a:sym typeface="Arial"/>
            </a:endParaRPr>
          </a:p>
        </p:txBody>
      </p:sp>
      <p:sp>
        <p:nvSpPr>
          <p:cNvPr id="149" name="Google Shape;149;p25"/>
          <p:cNvSpPr/>
          <p:nvPr/>
        </p:nvSpPr>
        <p:spPr>
          <a:xfrm>
            <a:off x="2461000" y="3667149"/>
            <a:ext cx="179040" cy="319920"/>
          </a:xfrm>
          <a:prstGeom prst="rect">
            <a:avLst/>
          </a:prstGeom>
          <a:solidFill>
            <a:srgbClr val="FFFFFF"/>
          </a:solidFill>
          <a:ln w="31750" cap="flat" cmpd="sng">
            <a:solidFill>
              <a:srgbClr val="000000"/>
            </a:solidFill>
            <a:prstDash val="solid"/>
            <a:miter lim="400000"/>
            <a:headEnd type="none" w="sm" len="sm"/>
            <a:tailEnd type="none" w="sm" len="sm"/>
          </a:ln>
        </p:spPr>
        <p:txBody>
          <a:bodyPr spcFirstLastPara="1" wrap="square" lIns="81280" tIns="81280" rIns="81280" bIns="81280" anchor="ctr" anchorCtr="0">
            <a:noAutofit/>
          </a:bodyPr>
          <a:lstStyle/>
          <a:p>
            <a:pPr>
              <a:lnSpc>
                <a:spcPct val="50000"/>
              </a:lnSpc>
            </a:pPr>
            <a:endParaRPr sz="3200">
              <a:solidFill>
                <a:srgbClr val="000000"/>
              </a:solidFill>
              <a:latin typeface="Arial"/>
              <a:ea typeface="Arial"/>
              <a:cs typeface="Arial"/>
              <a:sym typeface="Arial"/>
            </a:endParaRPr>
          </a:p>
        </p:txBody>
      </p:sp>
      <p:sp>
        <p:nvSpPr>
          <p:cNvPr id="150" name="Google Shape;150;p25"/>
          <p:cNvSpPr/>
          <p:nvPr/>
        </p:nvSpPr>
        <p:spPr>
          <a:xfrm>
            <a:off x="1738057" y="3667149"/>
            <a:ext cx="179040" cy="319920"/>
          </a:xfrm>
          <a:prstGeom prst="rect">
            <a:avLst/>
          </a:prstGeom>
          <a:solidFill>
            <a:srgbClr val="FFFFFF"/>
          </a:solidFill>
          <a:ln w="31750" cap="flat" cmpd="sng">
            <a:solidFill>
              <a:srgbClr val="000000"/>
            </a:solidFill>
            <a:prstDash val="solid"/>
            <a:miter lim="400000"/>
            <a:headEnd type="none" w="sm" len="sm"/>
            <a:tailEnd type="none" w="sm" len="sm"/>
          </a:ln>
        </p:spPr>
        <p:txBody>
          <a:bodyPr spcFirstLastPara="1" wrap="square" lIns="81280" tIns="81280" rIns="81280" bIns="81280" anchor="ctr" anchorCtr="0">
            <a:noAutofit/>
          </a:bodyPr>
          <a:lstStyle/>
          <a:p>
            <a:pPr>
              <a:lnSpc>
                <a:spcPct val="50000"/>
              </a:lnSpc>
            </a:pPr>
            <a:endParaRPr sz="3200">
              <a:solidFill>
                <a:srgbClr val="000000"/>
              </a:solidFill>
              <a:latin typeface="Arial"/>
              <a:ea typeface="Arial"/>
              <a:cs typeface="Arial"/>
              <a:sym typeface="Arial"/>
            </a:endParaRPr>
          </a:p>
        </p:txBody>
      </p:sp>
      <p:cxnSp>
        <p:nvCxnSpPr>
          <p:cNvPr id="151" name="Google Shape;151;p25"/>
          <p:cNvCxnSpPr/>
          <p:nvPr/>
        </p:nvCxnSpPr>
        <p:spPr>
          <a:xfrm>
            <a:off x="2550605" y="3319504"/>
            <a:ext cx="0" cy="223680"/>
          </a:xfrm>
          <a:prstGeom prst="straightConnector1">
            <a:avLst/>
          </a:prstGeom>
          <a:noFill/>
          <a:ln w="31750" cap="flat" cmpd="sng">
            <a:solidFill>
              <a:srgbClr val="000000"/>
            </a:solidFill>
            <a:prstDash val="solid"/>
            <a:miter lim="400000"/>
            <a:headEnd type="none" w="sm" len="sm"/>
            <a:tailEnd type="stealth" w="med" len="med"/>
          </a:ln>
        </p:spPr>
      </p:cxnSp>
      <p:cxnSp>
        <p:nvCxnSpPr>
          <p:cNvPr id="152" name="Google Shape;152;p25"/>
          <p:cNvCxnSpPr/>
          <p:nvPr/>
        </p:nvCxnSpPr>
        <p:spPr>
          <a:xfrm>
            <a:off x="2760062" y="3828342"/>
            <a:ext cx="316800" cy="0"/>
          </a:xfrm>
          <a:prstGeom prst="straightConnector1">
            <a:avLst/>
          </a:prstGeom>
          <a:noFill/>
          <a:ln w="31750" cap="flat" cmpd="sng">
            <a:solidFill>
              <a:srgbClr val="000000"/>
            </a:solidFill>
            <a:prstDash val="solid"/>
            <a:miter lim="400000"/>
            <a:headEnd type="none" w="sm" len="sm"/>
            <a:tailEnd type="stealth" w="med" len="med"/>
          </a:ln>
        </p:spPr>
      </p:cxnSp>
      <p:sp>
        <p:nvSpPr>
          <p:cNvPr id="153" name="Google Shape;153;p25"/>
          <p:cNvSpPr/>
          <p:nvPr/>
        </p:nvSpPr>
        <p:spPr>
          <a:xfrm>
            <a:off x="2803426" y="3087647"/>
            <a:ext cx="481939" cy="455544"/>
          </a:xfrm>
          <a:custGeom>
            <a:avLst/>
            <a:gdLst/>
            <a:ahLst/>
            <a:cxnLst/>
            <a:rect l="l" t="t" r="r" b="b"/>
            <a:pathLst>
              <a:path w="21600" h="21600" extrusionOk="0">
                <a:moveTo>
                  <a:pt x="21364" y="21600"/>
                </a:moveTo>
                <a:lnTo>
                  <a:pt x="21600" y="3"/>
                </a:lnTo>
                <a:lnTo>
                  <a:pt x="0" y="0"/>
                </a:lnTo>
              </a:path>
            </a:pathLst>
          </a:custGeom>
          <a:noFill/>
          <a:ln w="31750" cap="flat" cmpd="sng">
            <a:solidFill>
              <a:srgbClr val="000000"/>
            </a:solidFill>
            <a:prstDash val="solid"/>
            <a:miter lim="400000"/>
            <a:headEnd type="none" w="sm" len="sm"/>
            <a:tailEnd type="stealth" w="med" len="med"/>
          </a:ln>
        </p:spPr>
        <p:txBody>
          <a:bodyPr spcFirstLastPara="1" wrap="square" lIns="81280" tIns="81280" rIns="81280" bIns="81280" anchor="ctr" anchorCtr="0">
            <a:noAutofit/>
          </a:bodyPr>
          <a:lstStyle/>
          <a:p>
            <a:endParaRPr sz="1920">
              <a:solidFill>
                <a:srgbClr val="000000"/>
              </a:solidFill>
              <a:latin typeface="Arial"/>
              <a:ea typeface="Arial"/>
              <a:cs typeface="Arial"/>
              <a:sym typeface="Arial"/>
            </a:endParaRPr>
          </a:p>
        </p:txBody>
      </p:sp>
      <p:sp>
        <p:nvSpPr>
          <p:cNvPr id="154" name="Google Shape;154;p25"/>
          <p:cNvSpPr/>
          <p:nvPr/>
        </p:nvSpPr>
        <p:spPr>
          <a:xfrm flipH="1">
            <a:off x="1833300" y="3087593"/>
            <a:ext cx="476669" cy="455458"/>
          </a:xfrm>
          <a:custGeom>
            <a:avLst/>
            <a:gdLst/>
            <a:ahLst/>
            <a:cxnLst/>
            <a:rect l="l" t="t" r="r" b="b"/>
            <a:pathLst>
              <a:path w="21600" h="21600" extrusionOk="0">
                <a:moveTo>
                  <a:pt x="21600" y="21600"/>
                </a:moveTo>
                <a:lnTo>
                  <a:pt x="21560" y="3"/>
                </a:lnTo>
                <a:lnTo>
                  <a:pt x="0" y="0"/>
                </a:lnTo>
              </a:path>
            </a:pathLst>
          </a:custGeom>
          <a:noFill/>
          <a:ln w="31750" cap="flat" cmpd="sng">
            <a:solidFill>
              <a:srgbClr val="000000"/>
            </a:solidFill>
            <a:prstDash val="solid"/>
            <a:miter lim="400000"/>
            <a:headEnd type="stealth" w="med" len="med"/>
            <a:tailEnd type="none" w="sm" len="sm"/>
          </a:ln>
        </p:spPr>
        <p:txBody>
          <a:bodyPr spcFirstLastPara="1" wrap="square" lIns="81280" tIns="81280" rIns="81280" bIns="81280" anchor="ctr" anchorCtr="0">
            <a:noAutofit/>
          </a:bodyPr>
          <a:lstStyle/>
          <a:p>
            <a:endParaRPr sz="1920">
              <a:solidFill>
                <a:srgbClr val="000000"/>
              </a:solidFill>
              <a:latin typeface="Arial"/>
              <a:ea typeface="Arial"/>
              <a:cs typeface="Arial"/>
              <a:sym typeface="Arial"/>
            </a:endParaRPr>
          </a:p>
        </p:txBody>
      </p:sp>
      <p:cxnSp>
        <p:nvCxnSpPr>
          <p:cNvPr id="155" name="Google Shape;155;p25"/>
          <p:cNvCxnSpPr/>
          <p:nvPr/>
        </p:nvCxnSpPr>
        <p:spPr>
          <a:xfrm>
            <a:off x="2182238" y="2759796"/>
            <a:ext cx="0" cy="2098320"/>
          </a:xfrm>
          <a:prstGeom prst="straightConnector1">
            <a:avLst/>
          </a:prstGeom>
          <a:noFill/>
          <a:ln w="19050" cap="flat" cmpd="sng">
            <a:solidFill>
              <a:srgbClr val="000000"/>
            </a:solidFill>
            <a:prstDash val="dashDot"/>
            <a:miter lim="400000"/>
            <a:headEnd type="none" w="sm" len="sm"/>
            <a:tailEnd type="none" w="sm" len="sm"/>
          </a:ln>
        </p:spPr>
      </p:cxnSp>
      <p:cxnSp>
        <p:nvCxnSpPr>
          <p:cNvPr id="156" name="Google Shape;156;p25"/>
          <p:cNvCxnSpPr/>
          <p:nvPr/>
        </p:nvCxnSpPr>
        <p:spPr>
          <a:xfrm>
            <a:off x="1472972" y="2759796"/>
            <a:ext cx="0" cy="2098320"/>
          </a:xfrm>
          <a:prstGeom prst="straightConnector1">
            <a:avLst/>
          </a:prstGeom>
          <a:noFill/>
          <a:ln w="19050" cap="flat" cmpd="sng">
            <a:solidFill>
              <a:srgbClr val="000000"/>
            </a:solidFill>
            <a:prstDash val="dashDot"/>
            <a:miter lim="400000"/>
            <a:headEnd type="none" w="sm" len="sm"/>
            <a:tailEnd type="none" w="sm" len="sm"/>
          </a:ln>
        </p:spPr>
      </p:cxnSp>
      <p:cxnSp>
        <p:nvCxnSpPr>
          <p:cNvPr id="157" name="Google Shape;157;p25"/>
          <p:cNvCxnSpPr/>
          <p:nvPr/>
        </p:nvCxnSpPr>
        <p:spPr>
          <a:xfrm>
            <a:off x="2921894" y="2759796"/>
            <a:ext cx="0" cy="2098320"/>
          </a:xfrm>
          <a:prstGeom prst="straightConnector1">
            <a:avLst/>
          </a:prstGeom>
          <a:noFill/>
          <a:ln w="19050" cap="flat" cmpd="sng">
            <a:solidFill>
              <a:srgbClr val="000000"/>
            </a:solidFill>
            <a:prstDash val="dashDot"/>
            <a:miter lim="400000"/>
            <a:headEnd type="none" w="sm" len="sm"/>
            <a:tailEnd type="none" w="sm" len="sm"/>
          </a:ln>
        </p:spPr>
      </p:cxnSp>
      <p:cxnSp>
        <p:nvCxnSpPr>
          <p:cNvPr id="158" name="Google Shape;158;p25"/>
          <p:cNvCxnSpPr/>
          <p:nvPr/>
        </p:nvCxnSpPr>
        <p:spPr>
          <a:xfrm>
            <a:off x="3628238" y="2759796"/>
            <a:ext cx="0" cy="2098320"/>
          </a:xfrm>
          <a:prstGeom prst="straightConnector1">
            <a:avLst/>
          </a:prstGeom>
          <a:noFill/>
          <a:ln w="19050" cap="flat" cmpd="sng">
            <a:solidFill>
              <a:srgbClr val="000000"/>
            </a:solidFill>
            <a:prstDash val="dashDot"/>
            <a:miter lim="400000"/>
            <a:headEnd type="none" w="sm" len="sm"/>
            <a:tailEnd type="none" w="sm" len="sm"/>
          </a:ln>
        </p:spPr>
      </p:cxnSp>
      <p:sp>
        <p:nvSpPr>
          <p:cNvPr id="159" name="Google Shape;159;p25"/>
          <p:cNvSpPr txBox="1"/>
          <p:nvPr/>
        </p:nvSpPr>
        <p:spPr>
          <a:xfrm>
            <a:off x="1440942" y="2583491"/>
            <a:ext cx="306000" cy="664797"/>
          </a:xfrm>
          <a:prstGeom prst="rect">
            <a:avLst/>
          </a:prstGeom>
          <a:noFill/>
          <a:ln>
            <a:noFill/>
          </a:ln>
        </p:spPr>
        <p:txBody>
          <a:bodyPr spcFirstLastPara="1" wrap="square" lIns="182880" tIns="182880" rIns="182880" bIns="182880" anchor="t" anchorCtr="0">
            <a:spAutoFit/>
          </a:bodyPr>
          <a:lstStyle/>
          <a:p>
            <a:pPr algn="ctr"/>
            <a:r>
              <a:rPr lang="en-US" altLang="ja" sz="1920">
                <a:solidFill>
                  <a:srgbClr val="9299AA"/>
                </a:solidFill>
                <a:latin typeface="Arial"/>
                <a:ea typeface="Arial"/>
                <a:cs typeface="Arial"/>
                <a:sym typeface="Arial"/>
              </a:rPr>
              <a:t>1</a:t>
            </a:r>
            <a:endParaRPr sz="1440"/>
          </a:p>
        </p:txBody>
      </p:sp>
      <p:sp>
        <p:nvSpPr>
          <p:cNvPr id="160" name="Google Shape;160;p25"/>
          <p:cNvSpPr txBox="1"/>
          <p:nvPr/>
        </p:nvSpPr>
        <p:spPr>
          <a:xfrm>
            <a:off x="1440942" y="3244907"/>
            <a:ext cx="306000" cy="664797"/>
          </a:xfrm>
          <a:prstGeom prst="rect">
            <a:avLst/>
          </a:prstGeom>
          <a:noFill/>
          <a:ln>
            <a:noFill/>
          </a:ln>
        </p:spPr>
        <p:txBody>
          <a:bodyPr spcFirstLastPara="1" wrap="square" lIns="182880" tIns="182880" rIns="182880" bIns="182880" anchor="t" anchorCtr="0">
            <a:spAutoFit/>
          </a:bodyPr>
          <a:lstStyle/>
          <a:p>
            <a:pPr algn="ctr"/>
            <a:r>
              <a:rPr lang="en-US" altLang="ja" sz="1920">
                <a:solidFill>
                  <a:srgbClr val="9299AA"/>
                </a:solidFill>
                <a:latin typeface="Arial"/>
                <a:ea typeface="Arial"/>
                <a:cs typeface="Arial"/>
                <a:sym typeface="Arial"/>
              </a:rPr>
              <a:t>4</a:t>
            </a:r>
            <a:endParaRPr sz="1440"/>
          </a:p>
        </p:txBody>
      </p:sp>
      <p:sp>
        <p:nvSpPr>
          <p:cNvPr id="161" name="Google Shape;161;p25"/>
          <p:cNvSpPr txBox="1"/>
          <p:nvPr/>
        </p:nvSpPr>
        <p:spPr>
          <a:xfrm>
            <a:off x="1440942" y="3991265"/>
            <a:ext cx="306000" cy="664797"/>
          </a:xfrm>
          <a:prstGeom prst="rect">
            <a:avLst/>
          </a:prstGeom>
          <a:noFill/>
          <a:ln>
            <a:noFill/>
          </a:ln>
        </p:spPr>
        <p:txBody>
          <a:bodyPr spcFirstLastPara="1" wrap="square" lIns="182880" tIns="182880" rIns="182880" bIns="182880" anchor="t" anchorCtr="0">
            <a:spAutoFit/>
          </a:bodyPr>
          <a:lstStyle/>
          <a:p>
            <a:pPr algn="ctr"/>
            <a:r>
              <a:rPr lang="en-US" altLang="ja" sz="1920">
                <a:solidFill>
                  <a:srgbClr val="9299AA"/>
                </a:solidFill>
                <a:latin typeface="Arial"/>
                <a:ea typeface="Arial"/>
                <a:cs typeface="Arial"/>
                <a:sym typeface="Arial"/>
              </a:rPr>
              <a:t>7</a:t>
            </a:r>
            <a:endParaRPr sz="1440"/>
          </a:p>
        </p:txBody>
      </p:sp>
      <p:sp>
        <p:nvSpPr>
          <p:cNvPr id="162" name="Google Shape;162;p25"/>
          <p:cNvSpPr txBox="1"/>
          <p:nvPr/>
        </p:nvSpPr>
        <p:spPr>
          <a:xfrm>
            <a:off x="2153550" y="2583491"/>
            <a:ext cx="306000" cy="664797"/>
          </a:xfrm>
          <a:prstGeom prst="rect">
            <a:avLst/>
          </a:prstGeom>
          <a:noFill/>
          <a:ln>
            <a:noFill/>
          </a:ln>
        </p:spPr>
        <p:txBody>
          <a:bodyPr spcFirstLastPara="1" wrap="square" lIns="182880" tIns="182880" rIns="182880" bIns="182880" anchor="t" anchorCtr="0">
            <a:spAutoFit/>
          </a:bodyPr>
          <a:lstStyle/>
          <a:p>
            <a:pPr algn="ctr"/>
            <a:r>
              <a:rPr lang="en-US" altLang="ja" sz="1920">
                <a:solidFill>
                  <a:srgbClr val="9299AA"/>
                </a:solidFill>
                <a:latin typeface="Arial"/>
                <a:ea typeface="Arial"/>
                <a:cs typeface="Arial"/>
                <a:sym typeface="Arial"/>
              </a:rPr>
              <a:t>2</a:t>
            </a:r>
            <a:endParaRPr sz="1440"/>
          </a:p>
        </p:txBody>
      </p:sp>
      <p:sp>
        <p:nvSpPr>
          <p:cNvPr id="163" name="Google Shape;163;p25"/>
          <p:cNvSpPr txBox="1"/>
          <p:nvPr/>
        </p:nvSpPr>
        <p:spPr>
          <a:xfrm>
            <a:off x="2153550" y="3244907"/>
            <a:ext cx="306000" cy="664797"/>
          </a:xfrm>
          <a:prstGeom prst="rect">
            <a:avLst/>
          </a:prstGeom>
          <a:noFill/>
          <a:ln>
            <a:noFill/>
          </a:ln>
        </p:spPr>
        <p:txBody>
          <a:bodyPr spcFirstLastPara="1" wrap="square" lIns="182880" tIns="182880" rIns="182880" bIns="182880" anchor="t" anchorCtr="0">
            <a:spAutoFit/>
          </a:bodyPr>
          <a:lstStyle/>
          <a:p>
            <a:pPr algn="ctr"/>
            <a:r>
              <a:rPr lang="en-US" altLang="ja" sz="1920">
                <a:solidFill>
                  <a:srgbClr val="9299AA"/>
                </a:solidFill>
                <a:latin typeface="Arial"/>
                <a:ea typeface="Arial"/>
                <a:cs typeface="Arial"/>
                <a:sym typeface="Arial"/>
              </a:rPr>
              <a:t>5</a:t>
            </a:r>
            <a:endParaRPr sz="1440"/>
          </a:p>
        </p:txBody>
      </p:sp>
      <p:sp>
        <p:nvSpPr>
          <p:cNvPr id="164" name="Google Shape;164;p25"/>
          <p:cNvSpPr txBox="1"/>
          <p:nvPr/>
        </p:nvSpPr>
        <p:spPr>
          <a:xfrm>
            <a:off x="2153550" y="3991265"/>
            <a:ext cx="306000" cy="664797"/>
          </a:xfrm>
          <a:prstGeom prst="rect">
            <a:avLst/>
          </a:prstGeom>
          <a:noFill/>
          <a:ln>
            <a:noFill/>
          </a:ln>
        </p:spPr>
        <p:txBody>
          <a:bodyPr spcFirstLastPara="1" wrap="square" lIns="182880" tIns="182880" rIns="182880" bIns="182880" anchor="t" anchorCtr="0">
            <a:spAutoFit/>
          </a:bodyPr>
          <a:lstStyle/>
          <a:p>
            <a:pPr algn="ctr"/>
            <a:r>
              <a:rPr lang="en-US" altLang="ja" sz="1920">
                <a:solidFill>
                  <a:srgbClr val="9299AA"/>
                </a:solidFill>
                <a:latin typeface="Arial"/>
                <a:ea typeface="Arial"/>
                <a:cs typeface="Arial"/>
                <a:sym typeface="Arial"/>
              </a:rPr>
              <a:t>8</a:t>
            </a:r>
            <a:endParaRPr sz="1440"/>
          </a:p>
        </p:txBody>
      </p:sp>
      <p:sp>
        <p:nvSpPr>
          <p:cNvPr id="165" name="Google Shape;165;p25"/>
          <p:cNvSpPr txBox="1"/>
          <p:nvPr/>
        </p:nvSpPr>
        <p:spPr>
          <a:xfrm>
            <a:off x="2889866" y="2583491"/>
            <a:ext cx="306000" cy="664797"/>
          </a:xfrm>
          <a:prstGeom prst="rect">
            <a:avLst/>
          </a:prstGeom>
          <a:noFill/>
          <a:ln>
            <a:noFill/>
          </a:ln>
        </p:spPr>
        <p:txBody>
          <a:bodyPr spcFirstLastPara="1" wrap="square" lIns="182880" tIns="182880" rIns="182880" bIns="182880" anchor="t" anchorCtr="0">
            <a:spAutoFit/>
          </a:bodyPr>
          <a:lstStyle/>
          <a:p>
            <a:pPr algn="ctr"/>
            <a:r>
              <a:rPr lang="en-US" altLang="ja" sz="1920">
                <a:solidFill>
                  <a:srgbClr val="9299AA"/>
                </a:solidFill>
                <a:latin typeface="Arial"/>
                <a:ea typeface="Arial"/>
                <a:cs typeface="Arial"/>
                <a:sym typeface="Arial"/>
              </a:rPr>
              <a:t>3</a:t>
            </a:r>
            <a:endParaRPr sz="1440"/>
          </a:p>
        </p:txBody>
      </p:sp>
      <p:sp>
        <p:nvSpPr>
          <p:cNvPr id="166" name="Google Shape;166;p25"/>
          <p:cNvSpPr txBox="1"/>
          <p:nvPr/>
        </p:nvSpPr>
        <p:spPr>
          <a:xfrm>
            <a:off x="2889866" y="3244907"/>
            <a:ext cx="306000" cy="664797"/>
          </a:xfrm>
          <a:prstGeom prst="rect">
            <a:avLst/>
          </a:prstGeom>
          <a:noFill/>
          <a:ln>
            <a:noFill/>
          </a:ln>
        </p:spPr>
        <p:txBody>
          <a:bodyPr spcFirstLastPara="1" wrap="square" lIns="182880" tIns="182880" rIns="182880" bIns="182880" anchor="t" anchorCtr="0">
            <a:spAutoFit/>
          </a:bodyPr>
          <a:lstStyle/>
          <a:p>
            <a:pPr algn="ctr"/>
            <a:r>
              <a:rPr lang="en-US" altLang="ja" sz="1920">
                <a:solidFill>
                  <a:srgbClr val="9299AA"/>
                </a:solidFill>
                <a:latin typeface="Arial"/>
                <a:ea typeface="Arial"/>
                <a:cs typeface="Arial"/>
                <a:sym typeface="Arial"/>
              </a:rPr>
              <a:t>6</a:t>
            </a:r>
            <a:endParaRPr sz="1440"/>
          </a:p>
        </p:txBody>
      </p:sp>
      <p:sp>
        <p:nvSpPr>
          <p:cNvPr id="167" name="Google Shape;167;p25"/>
          <p:cNvSpPr txBox="1"/>
          <p:nvPr/>
        </p:nvSpPr>
        <p:spPr>
          <a:xfrm>
            <a:off x="2889866" y="3991265"/>
            <a:ext cx="306000" cy="664797"/>
          </a:xfrm>
          <a:prstGeom prst="rect">
            <a:avLst/>
          </a:prstGeom>
          <a:noFill/>
          <a:ln>
            <a:noFill/>
          </a:ln>
        </p:spPr>
        <p:txBody>
          <a:bodyPr spcFirstLastPara="1" wrap="square" lIns="182880" tIns="182880" rIns="182880" bIns="182880" anchor="t" anchorCtr="0">
            <a:spAutoFit/>
          </a:bodyPr>
          <a:lstStyle/>
          <a:p>
            <a:pPr algn="ctr"/>
            <a:r>
              <a:rPr lang="en-US" altLang="ja" sz="1920">
                <a:solidFill>
                  <a:srgbClr val="9299AA"/>
                </a:solidFill>
                <a:latin typeface="Arial"/>
                <a:ea typeface="Arial"/>
                <a:cs typeface="Arial"/>
                <a:sym typeface="Arial"/>
              </a:rPr>
              <a:t>9</a:t>
            </a:r>
            <a:endParaRPr sz="1440"/>
          </a:p>
        </p:txBody>
      </p:sp>
      <p:cxnSp>
        <p:nvCxnSpPr>
          <p:cNvPr id="168" name="Google Shape;168;p25"/>
          <p:cNvCxnSpPr/>
          <p:nvPr/>
        </p:nvCxnSpPr>
        <p:spPr>
          <a:xfrm rot="10800000">
            <a:off x="1469678" y="4874769"/>
            <a:ext cx="2158560" cy="0"/>
          </a:xfrm>
          <a:prstGeom prst="straightConnector1">
            <a:avLst/>
          </a:prstGeom>
          <a:noFill/>
          <a:ln w="19050" cap="flat" cmpd="sng">
            <a:solidFill>
              <a:srgbClr val="000000"/>
            </a:solidFill>
            <a:prstDash val="dashDot"/>
            <a:miter lim="400000"/>
            <a:headEnd type="none" w="sm" len="sm"/>
            <a:tailEnd type="none" w="sm" len="sm"/>
          </a:ln>
        </p:spPr>
      </p:cxnSp>
      <p:cxnSp>
        <p:nvCxnSpPr>
          <p:cNvPr id="169" name="Google Shape;169;p25"/>
          <p:cNvCxnSpPr/>
          <p:nvPr/>
        </p:nvCxnSpPr>
        <p:spPr>
          <a:xfrm rot="10800000">
            <a:off x="1469678" y="2759796"/>
            <a:ext cx="2158560" cy="0"/>
          </a:xfrm>
          <a:prstGeom prst="straightConnector1">
            <a:avLst/>
          </a:prstGeom>
          <a:noFill/>
          <a:ln w="19050" cap="flat" cmpd="sng">
            <a:solidFill>
              <a:srgbClr val="000000"/>
            </a:solidFill>
            <a:prstDash val="dashDot"/>
            <a:miter lim="400000"/>
            <a:headEnd type="none" w="sm" len="sm"/>
            <a:tailEnd type="none" w="sm" len="sm"/>
          </a:ln>
        </p:spPr>
      </p:cxnSp>
      <p:cxnSp>
        <p:nvCxnSpPr>
          <p:cNvPr id="170" name="Google Shape;170;p25"/>
          <p:cNvCxnSpPr/>
          <p:nvPr/>
        </p:nvCxnSpPr>
        <p:spPr>
          <a:xfrm rot="10800000">
            <a:off x="1469678" y="3431380"/>
            <a:ext cx="2158560" cy="0"/>
          </a:xfrm>
          <a:prstGeom prst="straightConnector1">
            <a:avLst/>
          </a:prstGeom>
          <a:noFill/>
          <a:ln w="19050" cap="flat" cmpd="sng">
            <a:solidFill>
              <a:srgbClr val="000000"/>
            </a:solidFill>
            <a:prstDash val="dashDot"/>
            <a:miter lim="400000"/>
            <a:headEnd type="none" w="sm" len="sm"/>
            <a:tailEnd type="none" w="sm" len="sm"/>
          </a:ln>
        </p:spPr>
      </p:cxnSp>
      <p:cxnSp>
        <p:nvCxnSpPr>
          <p:cNvPr id="171" name="Google Shape;171;p25"/>
          <p:cNvCxnSpPr/>
          <p:nvPr/>
        </p:nvCxnSpPr>
        <p:spPr>
          <a:xfrm rot="10800000">
            <a:off x="1469678" y="4186482"/>
            <a:ext cx="2158560" cy="0"/>
          </a:xfrm>
          <a:prstGeom prst="straightConnector1">
            <a:avLst/>
          </a:prstGeom>
          <a:noFill/>
          <a:ln w="19050" cap="flat" cmpd="sng">
            <a:solidFill>
              <a:srgbClr val="000000"/>
            </a:solidFill>
            <a:prstDash val="dashDot"/>
            <a:miter lim="400000"/>
            <a:headEnd type="none" w="sm" len="sm"/>
            <a:tailEnd type="none" w="sm" len="sm"/>
          </a:ln>
        </p:spPr>
      </p:cxnSp>
      <p:sp>
        <p:nvSpPr>
          <p:cNvPr id="172" name="Google Shape;172;p25"/>
          <p:cNvSpPr/>
          <p:nvPr/>
        </p:nvSpPr>
        <p:spPr>
          <a:xfrm>
            <a:off x="3702395" y="2987010"/>
            <a:ext cx="578640" cy="246240"/>
          </a:xfrm>
          <a:prstGeom prst="rect">
            <a:avLst/>
          </a:prstGeom>
          <a:noFill/>
          <a:ln>
            <a:noFill/>
          </a:ln>
        </p:spPr>
        <p:txBody>
          <a:bodyPr spcFirstLastPara="1" wrap="square" lIns="73140" tIns="36560" rIns="73140" bIns="36560" anchor="t" anchorCtr="0">
            <a:noAutofit/>
          </a:bodyPr>
          <a:lstStyle/>
          <a:p>
            <a:r>
              <a:rPr lang="ja" altLang="en-US" sz="1120">
                <a:solidFill>
                  <a:srgbClr val="434343"/>
                </a:solidFill>
                <a:latin typeface="Arial"/>
                <a:ea typeface="Arial"/>
                <a:cs typeface="Arial"/>
                <a:sym typeface="Arial"/>
              </a:rPr>
              <a:t>利用者</a:t>
            </a:r>
            <a:endParaRPr sz="1120">
              <a:solidFill>
                <a:srgbClr val="000000"/>
              </a:solidFill>
              <a:latin typeface="Arial"/>
              <a:ea typeface="Arial"/>
              <a:cs typeface="Arial"/>
              <a:sym typeface="Arial"/>
            </a:endParaRPr>
          </a:p>
        </p:txBody>
      </p:sp>
      <p:sp>
        <p:nvSpPr>
          <p:cNvPr id="173" name="Google Shape;173;p25"/>
          <p:cNvSpPr/>
          <p:nvPr/>
        </p:nvSpPr>
        <p:spPr>
          <a:xfrm>
            <a:off x="3702395" y="3688050"/>
            <a:ext cx="434880" cy="246240"/>
          </a:xfrm>
          <a:prstGeom prst="rect">
            <a:avLst/>
          </a:prstGeom>
          <a:noFill/>
          <a:ln>
            <a:noFill/>
          </a:ln>
        </p:spPr>
        <p:txBody>
          <a:bodyPr spcFirstLastPara="1" wrap="square" lIns="73140" tIns="36560" rIns="73140" bIns="36560" anchor="t" anchorCtr="0">
            <a:noAutofit/>
          </a:bodyPr>
          <a:lstStyle/>
          <a:p>
            <a:r>
              <a:rPr lang="ja" altLang="en-US" sz="1120">
                <a:solidFill>
                  <a:srgbClr val="434343"/>
                </a:solidFill>
                <a:latin typeface="Arial"/>
                <a:ea typeface="Arial"/>
                <a:cs typeface="Arial"/>
                <a:sym typeface="Arial"/>
              </a:rPr>
              <a:t>事業</a:t>
            </a:r>
            <a:endParaRPr sz="1120">
              <a:solidFill>
                <a:srgbClr val="000000"/>
              </a:solidFill>
              <a:latin typeface="Arial"/>
              <a:ea typeface="Arial"/>
              <a:cs typeface="Arial"/>
              <a:sym typeface="Arial"/>
            </a:endParaRPr>
          </a:p>
        </p:txBody>
      </p:sp>
      <p:sp>
        <p:nvSpPr>
          <p:cNvPr id="174" name="Google Shape;174;p25"/>
          <p:cNvSpPr/>
          <p:nvPr/>
        </p:nvSpPr>
        <p:spPr>
          <a:xfrm>
            <a:off x="3702395" y="4419570"/>
            <a:ext cx="578640" cy="246240"/>
          </a:xfrm>
          <a:prstGeom prst="rect">
            <a:avLst/>
          </a:prstGeom>
          <a:noFill/>
          <a:ln>
            <a:noFill/>
          </a:ln>
        </p:spPr>
        <p:txBody>
          <a:bodyPr spcFirstLastPara="1" wrap="square" lIns="73140" tIns="36560" rIns="73140" bIns="36560" anchor="t" anchorCtr="0">
            <a:noAutofit/>
          </a:bodyPr>
          <a:lstStyle/>
          <a:p>
            <a:r>
              <a:rPr lang="ja" altLang="en-US" sz="1120">
                <a:solidFill>
                  <a:srgbClr val="434343"/>
                </a:solidFill>
                <a:latin typeface="Arial"/>
                <a:ea typeface="Arial"/>
                <a:cs typeface="Arial"/>
                <a:sym typeface="Arial"/>
              </a:rPr>
              <a:t>事業者</a:t>
            </a:r>
            <a:endParaRPr sz="112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78"/>
        <p:cNvGrpSpPr/>
        <p:nvPr/>
      </p:nvGrpSpPr>
      <p:grpSpPr>
        <a:xfrm>
          <a:off x="0" y="0"/>
          <a:ext cx="0" cy="0"/>
          <a:chOff x="0" y="0"/>
          <a:chExt cx="0" cy="0"/>
        </a:xfrm>
      </p:grpSpPr>
      <p:sp>
        <p:nvSpPr>
          <p:cNvPr id="179" name="Google Shape;179;p26"/>
          <p:cNvSpPr/>
          <p:nvPr/>
        </p:nvSpPr>
        <p:spPr>
          <a:xfrm>
            <a:off x="1956470" y="4387419"/>
            <a:ext cx="1524269" cy="1407154"/>
          </a:xfrm>
          <a:custGeom>
            <a:avLst/>
            <a:gdLst/>
            <a:ahLst/>
            <a:cxnLst/>
            <a:rect l="l" t="t" r="r" b="b"/>
            <a:pathLst>
              <a:path w="21600" h="21600" extrusionOk="0">
                <a:moveTo>
                  <a:pt x="21600" y="0"/>
                </a:moveTo>
                <a:lnTo>
                  <a:pt x="0" y="0"/>
                </a:lnTo>
                <a:lnTo>
                  <a:pt x="0" y="21600"/>
                </a:lnTo>
              </a:path>
            </a:pathLst>
          </a:custGeom>
          <a:noFill/>
          <a:ln w="28575" cap="flat" cmpd="sng">
            <a:solidFill>
              <a:srgbClr val="000000"/>
            </a:solidFill>
            <a:prstDash val="solid"/>
            <a:miter lim="400000"/>
            <a:headEnd type="stealth" w="med" len="med"/>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180" name="Google Shape;180;p26"/>
          <p:cNvSpPr/>
          <p:nvPr/>
        </p:nvSpPr>
        <p:spPr>
          <a:xfrm>
            <a:off x="9472388" y="1107686"/>
            <a:ext cx="552240" cy="1011600"/>
          </a:xfrm>
          <a:prstGeom prst="rect">
            <a:avLst/>
          </a:prstGeom>
          <a:no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nSpc>
                <a:spcPct val="50000"/>
              </a:lnSpc>
              <a:buClr>
                <a:srgbClr val="000000"/>
              </a:buClr>
              <a:buSzPts val="3400"/>
            </a:pPr>
            <a:endParaRPr sz="2720">
              <a:solidFill>
                <a:srgbClr val="000000"/>
              </a:solidFill>
              <a:latin typeface="Arial"/>
              <a:ea typeface="Arial"/>
              <a:cs typeface="Arial"/>
              <a:sym typeface="Arial"/>
            </a:endParaRPr>
          </a:p>
        </p:txBody>
      </p:sp>
      <p:sp>
        <p:nvSpPr>
          <p:cNvPr id="181" name="Google Shape;181;p26"/>
          <p:cNvSpPr txBox="1"/>
          <p:nvPr/>
        </p:nvSpPr>
        <p:spPr>
          <a:xfrm>
            <a:off x="4012718" y="2752173"/>
            <a:ext cx="926880" cy="219600"/>
          </a:xfrm>
          <a:prstGeom prst="rect">
            <a:avLst/>
          </a:prstGeom>
          <a:noFill/>
          <a:ln>
            <a:noFill/>
          </a:ln>
        </p:spPr>
        <p:txBody>
          <a:bodyPr spcFirstLastPara="1" wrap="square" lIns="28920" tIns="28920" rIns="28920" bIns="28920" anchor="ctr" anchorCtr="0">
            <a:noAutofit/>
          </a:bodyPr>
          <a:lstStyle/>
          <a:p>
            <a:pPr algn="ctr">
              <a:buClr>
                <a:schemeClr val="dk1"/>
              </a:buClr>
              <a:buSzPts val="1000"/>
            </a:pPr>
            <a:r>
              <a:rPr lang="ja" altLang="en-US" sz="1120" b="1">
                <a:solidFill>
                  <a:schemeClr val="dk1"/>
                </a:solidFill>
                <a:latin typeface="Arial"/>
                <a:ea typeface="Arial"/>
                <a:cs typeface="Arial"/>
                <a:sym typeface="Arial"/>
              </a:rPr>
              <a:t>カネの流れ</a:t>
            </a:r>
            <a:endParaRPr sz="1120" b="1">
              <a:solidFill>
                <a:srgbClr val="000000"/>
              </a:solidFill>
              <a:latin typeface="Arial"/>
              <a:ea typeface="Arial"/>
              <a:cs typeface="Arial"/>
              <a:sym typeface="Arial"/>
            </a:endParaRPr>
          </a:p>
        </p:txBody>
      </p:sp>
      <p:cxnSp>
        <p:nvCxnSpPr>
          <p:cNvPr id="182" name="Google Shape;182;p26"/>
          <p:cNvCxnSpPr/>
          <p:nvPr/>
        </p:nvCxnSpPr>
        <p:spPr>
          <a:xfrm>
            <a:off x="6451541" y="3208900"/>
            <a:ext cx="0" cy="718080"/>
          </a:xfrm>
          <a:prstGeom prst="straightConnector1">
            <a:avLst/>
          </a:prstGeom>
          <a:noFill/>
          <a:ln w="28575" cap="flat" cmpd="sng">
            <a:solidFill>
              <a:srgbClr val="000000"/>
            </a:solidFill>
            <a:prstDash val="solid"/>
            <a:miter lim="400000"/>
            <a:headEnd type="stealth" w="med" len="med"/>
            <a:tailEnd type="none" w="sm" len="sm"/>
          </a:ln>
        </p:spPr>
      </p:cxnSp>
      <p:cxnSp>
        <p:nvCxnSpPr>
          <p:cNvPr id="183" name="Google Shape;183;p26"/>
          <p:cNvCxnSpPr/>
          <p:nvPr/>
        </p:nvCxnSpPr>
        <p:spPr>
          <a:xfrm rot="10800000">
            <a:off x="6766201" y="3215000"/>
            <a:ext cx="0" cy="729600"/>
          </a:xfrm>
          <a:prstGeom prst="straightConnector1">
            <a:avLst/>
          </a:prstGeom>
          <a:noFill/>
          <a:ln w="28575" cap="flat" cmpd="sng">
            <a:solidFill>
              <a:srgbClr val="000000"/>
            </a:solidFill>
            <a:prstDash val="solid"/>
            <a:miter lim="400000"/>
            <a:headEnd type="stealth" w="med" len="med"/>
            <a:tailEnd type="none" w="sm" len="sm"/>
          </a:ln>
        </p:spPr>
      </p:cxnSp>
      <p:sp>
        <p:nvSpPr>
          <p:cNvPr id="184" name="Google Shape;184;p26"/>
          <p:cNvSpPr txBox="1"/>
          <p:nvPr/>
        </p:nvSpPr>
        <p:spPr>
          <a:xfrm>
            <a:off x="5992157" y="5337330"/>
            <a:ext cx="1225920" cy="112992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28920" tIns="28920" rIns="28920" bIns="28920" anchor="ctr" anchorCtr="0">
            <a:noAutofit/>
          </a:bodyPr>
          <a:lstStyle/>
          <a:p>
            <a:pPr algn="ctr">
              <a:lnSpc>
                <a:spcPct val="120000"/>
              </a:lnSpc>
              <a:buClr>
                <a:srgbClr val="000000"/>
              </a:buClr>
              <a:buSzPts val="1800"/>
            </a:pPr>
            <a:endParaRPr sz="800" b="1">
              <a:solidFill>
                <a:srgbClr val="000000"/>
              </a:solidFill>
              <a:latin typeface="Arial"/>
              <a:ea typeface="Arial"/>
              <a:cs typeface="Arial"/>
              <a:sym typeface="Arial"/>
            </a:endParaRPr>
          </a:p>
        </p:txBody>
      </p:sp>
      <p:cxnSp>
        <p:nvCxnSpPr>
          <p:cNvPr id="185" name="Google Shape;185;p26"/>
          <p:cNvCxnSpPr/>
          <p:nvPr/>
        </p:nvCxnSpPr>
        <p:spPr>
          <a:xfrm rot="10800000">
            <a:off x="2806746" y="3508413"/>
            <a:ext cx="1012320" cy="0"/>
          </a:xfrm>
          <a:prstGeom prst="straightConnector1">
            <a:avLst/>
          </a:prstGeom>
          <a:noFill/>
          <a:ln w="28575" cap="flat" cmpd="sng">
            <a:solidFill>
              <a:srgbClr val="000000"/>
            </a:solidFill>
            <a:prstDash val="solid"/>
            <a:miter lim="400000"/>
            <a:headEnd type="stealth" w="med" len="med"/>
            <a:tailEnd type="none" w="sm" len="sm"/>
          </a:ln>
        </p:spPr>
      </p:cxnSp>
      <p:cxnSp>
        <p:nvCxnSpPr>
          <p:cNvPr id="186" name="Google Shape;186;p26"/>
          <p:cNvCxnSpPr/>
          <p:nvPr/>
        </p:nvCxnSpPr>
        <p:spPr>
          <a:xfrm rot="10800000">
            <a:off x="2806746" y="3929413"/>
            <a:ext cx="1012320" cy="0"/>
          </a:xfrm>
          <a:prstGeom prst="straightConnector1">
            <a:avLst/>
          </a:prstGeom>
          <a:noFill/>
          <a:ln w="28575" cap="flat" cmpd="sng">
            <a:solidFill>
              <a:srgbClr val="000000"/>
            </a:solidFill>
            <a:prstDash val="solid"/>
            <a:miter lim="400000"/>
            <a:headEnd type="stealth" w="med" len="med"/>
            <a:tailEnd type="none" w="sm" len="sm"/>
          </a:ln>
        </p:spPr>
      </p:cxnSp>
      <p:cxnSp>
        <p:nvCxnSpPr>
          <p:cNvPr id="187" name="Google Shape;187;p26"/>
          <p:cNvCxnSpPr/>
          <p:nvPr/>
        </p:nvCxnSpPr>
        <p:spPr>
          <a:xfrm>
            <a:off x="1601893" y="3927893"/>
            <a:ext cx="1009200" cy="0"/>
          </a:xfrm>
          <a:prstGeom prst="straightConnector1">
            <a:avLst/>
          </a:prstGeom>
          <a:noFill/>
          <a:ln w="28575" cap="flat" cmpd="sng">
            <a:solidFill>
              <a:srgbClr val="000000"/>
            </a:solidFill>
            <a:prstDash val="solid"/>
            <a:miter lim="400000"/>
            <a:headEnd type="stealth" w="med" len="med"/>
            <a:tailEnd type="none" w="sm" len="sm"/>
          </a:ln>
        </p:spPr>
      </p:cxnSp>
      <p:cxnSp>
        <p:nvCxnSpPr>
          <p:cNvPr id="188" name="Google Shape;188;p26"/>
          <p:cNvCxnSpPr/>
          <p:nvPr/>
        </p:nvCxnSpPr>
        <p:spPr>
          <a:xfrm>
            <a:off x="1601893" y="3507754"/>
            <a:ext cx="1009200" cy="0"/>
          </a:xfrm>
          <a:prstGeom prst="straightConnector1">
            <a:avLst/>
          </a:prstGeom>
          <a:noFill/>
          <a:ln w="28575" cap="flat" cmpd="sng">
            <a:solidFill>
              <a:srgbClr val="000000"/>
            </a:solidFill>
            <a:prstDash val="solid"/>
            <a:miter lim="400000"/>
            <a:headEnd type="stealth" w="med" len="med"/>
            <a:tailEnd type="none" w="sm" len="sm"/>
          </a:ln>
        </p:spPr>
      </p:cxnSp>
      <p:sp>
        <p:nvSpPr>
          <p:cNvPr id="189" name="Google Shape;189;p26"/>
          <p:cNvSpPr/>
          <p:nvPr/>
        </p:nvSpPr>
        <p:spPr>
          <a:xfrm>
            <a:off x="9874001" y="2903043"/>
            <a:ext cx="1430160" cy="640800"/>
          </a:xfrm>
          <a:prstGeom prst="wedgeRoundRectCallout">
            <a:avLst>
              <a:gd name="adj1" fmla="val -59452"/>
              <a:gd name="adj2" fmla="val -22239"/>
              <a:gd name="adj3" fmla="val 0"/>
            </a:avLst>
          </a:prstGeom>
          <a:solidFill>
            <a:srgbClr val="DDDDDD"/>
          </a:solidFill>
          <a:ln>
            <a:noFill/>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grpSp>
        <p:nvGrpSpPr>
          <p:cNvPr id="190" name="Google Shape;190;p26"/>
          <p:cNvGrpSpPr/>
          <p:nvPr/>
        </p:nvGrpSpPr>
        <p:grpSpPr>
          <a:xfrm>
            <a:off x="1891326" y="1102234"/>
            <a:ext cx="552289" cy="1022489"/>
            <a:chOff x="-1" y="0"/>
            <a:chExt cx="946737" cy="1704148"/>
          </a:xfrm>
        </p:grpSpPr>
        <p:sp>
          <p:nvSpPr>
            <p:cNvPr id="191" name="Google Shape;191;p26"/>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192" name="Google Shape;192;p26"/>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grpSp>
        <p:nvGrpSpPr>
          <p:cNvPr id="193" name="Google Shape;193;p26"/>
          <p:cNvGrpSpPr/>
          <p:nvPr/>
        </p:nvGrpSpPr>
        <p:grpSpPr>
          <a:xfrm>
            <a:off x="7467287" y="1107892"/>
            <a:ext cx="542422" cy="1011968"/>
            <a:chOff x="6491001" y="3918898"/>
            <a:chExt cx="685500" cy="1278900"/>
          </a:xfrm>
        </p:grpSpPr>
        <p:sp>
          <p:nvSpPr>
            <p:cNvPr id="194" name="Google Shape;194;p26"/>
            <p:cNvSpPr/>
            <p:nvPr/>
          </p:nvSpPr>
          <p:spPr>
            <a:xfrm>
              <a:off x="6491001" y="3918898"/>
              <a:ext cx="685500" cy="1278900"/>
            </a:xfrm>
            <a:prstGeom prst="roundRect">
              <a:avLst>
                <a:gd name="adj" fmla="val 8467"/>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195" name="Google Shape;195;p26"/>
            <p:cNvSpPr/>
            <p:nvPr/>
          </p:nvSpPr>
          <p:spPr>
            <a:xfrm>
              <a:off x="6569453" y="4014344"/>
              <a:ext cx="539100" cy="9240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196" name="Google Shape;196;p26"/>
            <p:cNvSpPr/>
            <p:nvPr/>
          </p:nvSpPr>
          <p:spPr>
            <a:xfrm>
              <a:off x="6771922" y="4993039"/>
              <a:ext cx="135300" cy="139200"/>
            </a:xfrm>
            <a:prstGeom prst="ellipse">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sp>
        <p:nvSpPr>
          <p:cNvPr id="197" name="Google Shape;197;p26"/>
          <p:cNvSpPr txBox="1"/>
          <p:nvPr/>
        </p:nvSpPr>
        <p:spPr>
          <a:xfrm>
            <a:off x="1642112" y="2226209"/>
            <a:ext cx="1050720" cy="24384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ヒト</a:t>
            </a:r>
            <a:endParaRPr sz="1440" b="1">
              <a:solidFill>
                <a:srgbClr val="000000"/>
              </a:solidFill>
              <a:latin typeface="Arial"/>
              <a:ea typeface="Arial"/>
              <a:cs typeface="Arial"/>
              <a:sym typeface="Arial"/>
            </a:endParaRPr>
          </a:p>
        </p:txBody>
      </p:sp>
      <p:grpSp>
        <p:nvGrpSpPr>
          <p:cNvPr id="198" name="Google Shape;198;p26"/>
          <p:cNvGrpSpPr/>
          <p:nvPr/>
        </p:nvGrpSpPr>
        <p:grpSpPr>
          <a:xfrm>
            <a:off x="4193090" y="1107686"/>
            <a:ext cx="571440" cy="1011600"/>
            <a:chOff x="5806537" y="1384607"/>
            <a:chExt cx="714300" cy="1264500"/>
          </a:xfrm>
        </p:grpSpPr>
        <p:sp>
          <p:nvSpPr>
            <p:cNvPr id="199" name="Google Shape;199;p26"/>
            <p:cNvSpPr/>
            <p:nvPr/>
          </p:nvSpPr>
          <p:spPr>
            <a:xfrm>
              <a:off x="5818510" y="1716206"/>
              <a:ext cx="690300" cy="909900"/>
            </a:xfrm>
            <a:prstGeom prst="rect">
              <a:avLst/>
            </a:prstGeom>
            <a:solidFill>
              <a:srgbClr val="FEFC41"/>
            </a:solidFill>
            <a:ln>
              <a:noFill/>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200" name="Google Shape;200;p26"/>
            <p:cNvSpPr/>
            <p:nvPr/>
          </p:nvSpPr>
          <p:spPr>
            <a:xfrm>
              <a:off x="5818510" y="1384607"/>
              <a:ext cx="690300" cy="1264500"/>
            </a:xfrm>
            <a:prstGeom prst="rect">
              <a:avLst/>
            </a:prstGeom>
            <a:no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201" name="Google Shape;201;p26"/>
            <p:cNvSpPr txBox="1"/>
            <p:nvPr/>
          </p:nvSpPr>
          <p:spPr>
            <a:xfrm>
              <a:off x="5813700" y="2047225"/>
              <a:ext cx="695100" cy="247500"/>
            </a:xfrm>
            <a:prstGeom prst="rect">
              <a:avLst/>
            </a:prstGeom>
            <a:noFill/>
            <a:ln>
              <a:noFill/>
            </a:ln>
          </p:spPr>
          <p:txBody>
            <a:bodyPr spcFirstLastPara="1" wrap="square" lIns="28920" tIns="28920" rIns="28920" bIns="28920" anchor="ctr" anchorCtr="0">
              <a:noAutofit/>
            </a:bodyPr>
            <a:lstStyle/>
            <a:p>
              <a:pPr algn="ctr">
                <a:buClr>
                  <a:srgbClr val="000000"/>
                </a:buClr>
                <a:buSzPts val="1300"/>
              </a:pPr>
              <a:r>
                <a:rPr lang="en-US" altLang="ja" sz="2000">
                  <a:solidFill>
                    <a:srgbClr val="000000"/>
                  </a:solidFill>
                  <a:latin typeface="Arial"/>
                  <a:ea typeface="Arial"/>
                  <a:cs typeface="Arial"/>
                  <a:sym typeface="Arial"/>
                </a:rPr>
                <a:t>¥</a:t>
              </a:r>
              <a:endParaRPr sz="2000">
                <a:solidFill>
                  <a:srgbClr val="000000"/>
                </a:solidFill>
                <a:latin typeface="Arial"/>
                <a:ea typeface="Arial"/>
                <a:cs typeface="Arial"/>
                <a:sym typeface="Arial"/>
              </a:endParaRPr>
            </a:p>
          </p:txBody>
        </p:sp>
        <p:cxnSp>
          <p:nvCxnSpPr>
            <p:cNvPr id="202" name="Google Shape;202;p26"/>
            <p:cNvCxnSpPr/>
            <p:nvPr/>
          </p:nvCxnSpPr>
          <p:spPr>
            <a:xfrm>
              <a:off x="5806537" y="1725294"/>
              <a:ext cx="714300" cy="0"/>
            </a:xfrm>
            <a:prstGeom prst="straightConnector1">
              <a:avLst/>
            </a:prstGeom>
            <a:noFill/>
            <a:ln w="19050" cap="flat" cmpd="sng">
              <a:solidFill>
                <a:srgbClr val="000000"/>
              </a:solidFill>
              <a:prstDash val="solid"/>
              <a:miter lim="400000"/>
              <a:headEnd type="none" w="sm" len="sm"/>
              <a:tailEnd type="none" w="sm" len="sm"/>
            </a:ln>
          </p:spPr>
        </p:cxnSp>
      </p:grpSp>
      <p:sp>
        <p:nvSpPr>
          <p:cNvPr id="203" name="Google Shape;203;p26"/>
          <p:cNvSpPr txBox="1"/>
          <p:nvPr/>
        </p:nvSpPr>
        <p:spPr>
          <a:xfrm>
            <a:off x="8285836" y="3741393"/>
            <a:ext cx="1341600" cy="48792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000"/>
            </a:pPr>
            <a:r>
              <a:rPr lang="ja" altLang="en-US" sz="1120">
                <a:solidFill>
                  <a:srgbClr val="000000"/>
                </a:solidFill>
                <a:latin typeface="Arial"/>
                <a:ea typeface="Arial"/>
                <a:cs typeface="Arial"/>
                <a:sym typeface="Arial"/>
              </a:rPr>
              <a:t>コメントは</a:t>
            </a:r>
            <a:endParaRPr sz="1120">
              <a:solidFill>
                <a:srgbClr val="000000"/>
              </a:solidFill>
              <a:latin typeface="Arial"/>
              <a:ea typeface="Arial"/>
              <a:cs typeface="Arial"/>
              <a:sym typeface="Arial"/>
            </a:endParaRPr>
          </a:p>
          <a:p>
            <a:pPr algn="ctr">
              <a:buClr>
                <a:srgbClr val="000000"/>
              </a:buClr>
              <a:buSzPts val="1000"/>
            </a:pPr>
            <a:r>
              <a:rPr lang="en-US" altLang="ja" sz="1120">
                <a:solidFill>
                  <a:srgbClr val="000000"/>
                </a:solidFill>
                <a:latin typeface="Arial"/>
                <a:ea typeface="Arial"/>
                <a:cs typeface="Arial"/>
                <a:sym typeface="Arial"/>
              </a:rPr>
              <a:t>14px</a:t>
            </a:r>
            <a:r>
              <a:rPr lang="ja" altLang="en-US" sz="1120">
                <a:solidFill>
                  <a:srgbClr val="000000"/>
                </a:solidFill>
                <a:latin typeface="Arial"/>
                <a:ea typeface="Arial"/>
                <a:cs typeface="Arial"/>
                <a:sym typeface="Arial"/>
              </a:rPr>
              <a:t>以上で</a:t>
            </a:r>
            <a:endParaRPr sz="1120">
              <a:solidFill>
                <a:srgbClr val="000000"/>
              </a:solidFill>
              <a:latin typeface="Arial"/>
              <a:ea typeface="Arial"/>
              <a:cs typeface="Arial"/>
              <a:sym typeface="Arial"/>
            </a:endParaRPr>
          </a:p>
        </p:txBody>
      </p:sp>
      <p:sp>
        <p:nvSpPr>
          <p:cNvPr id="204" name="Google Shape;204;p26"/>
          <p:cNvSpPr txBox="1"/>
          <p:nvPr/>
        </p:nvSpPr>
        <p:spPr>
          <a:xfrm>
            <a:off x="9930759" y="3056072"/>
            <a:ext cx="1341600" cy="327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ja" altLang="en-US" sz="1120">
                <a:solidFill>
                  <a:srgbClr val="000000"/>
                </a:solidFill>
                <a:latin typeface="Arial"/>
                <a:ea typeface="Arial"/>
                <a:cs typeface="Arial"/>
                <a:sym typeface="Arial"/>
              </a:rPr>
              <a:t>説明がないと理解が成り立たない</a:t>
            </a:r>
            <a:endParaRPr sz="1120">
              <a:solidFill>
                <a:srgbClr val="000000"/>
              </a:solidFill>
              <a:latin typeface="Arial"/>
              <a:ea typeface="Arial"/>
              <a:cs typeface="Arial"/>
              <a:sym typeface="Arial"/>
            </a:endParaRPr>
          </a:p>
          <a:p>
            <a:pPr algn="ctr">
              <a:buClr>
                <a:srgbClr val="000000"/>
              </a:buClr>
              <a:buSzPts val="1000"/>
            </a:pPr>
            <a:r>
              <a:rPr lang="ja" altLang="en-US" sz="1120">
                <a:solidFill>
                  <a:srgbClr val="000000"/>
                </a:solidFill>
                <a:latin typeface="Arial"/>
                <a:ea typeface="Arial"/>
                <a:cs typeface="Arial"/>
                <a:sym typeface="Arial"/>
              </a:rPr>
              <a:t>コメントを入れる</a:t>
            </a:r>
            <a:endParaRPr sz="1120">
              <a:solidFill>
                <a:srgbClr val="000000"/>
              </a:solidFill>
              <a:latin typeface="Arial"/>
              <a:ea typeface="Arial"/>
              <a:cs typeface="Arial"/>
              <a:sym typeface="Arial"/>
            </a:endParaRPr>
          </a:p>
        </p:txBody>
      </p:sp>
      <p:cxnSp>
        <p:nvCxnSpPr>
          <p:cNvPr id="205" name="Google Shape;205;p26"/>
          <p:cNvCxnSpPr/>
          <p:nvPr/>
        </p:nvCxnSpPr>
        <p:spPr>
          <a:xfrm>
            <a:off x="1601893" y="3086066"/>
            <a:ext cx="1009200" cy="0"/>
          </a:xfrm>
          <a:prstGeom prst="straightConnector1">
            <a:avLst/>
          </a:prstGeom>
          <a:noFill/>
          <a:ln w="28575" cap="flat" cmpd="sng">
            <a:solidFill>
              <a:srgbClr val="000000"/>
            </a:solidFill>
            <a:prstDash val="solid"/>
            <a:miter lim="400000"/>
            <a:headEnd type="stealth" w="med" len="med"/>
            <a:tailEnd type="none" w="sm" len="sm"/>
          </a:ln>
        </p:spPr>
      </p:cxnSp>
      <p:sp>
        <p:nvSpPr>
          <p:cNvPr id="206" name="Google Shape;206;p26"/>
          <p:cNvSpPr/>
          <p:nvPr/>
        </p:nvSpPr>
        <p:spPr>
          <a:xfrm rot="10800000">
            <a:off x="1613738" y="5063736"/>
            <a:ext cx="1531742" cy="1403525"/>
          </a:xfrm>
          <a:custGeom>
            <a:avLst/>
            <a:gdLst/>
            <a:ahLst/>
            <a:cxnLst/>
            <a:rect l="l" t="t" r="r" b="b"/>
            <a:pathLst>
              <a:path w="21600" h="21600" extrusionOk="0">
                <a:moveTo>
                  <a:pt x="21600" y="21600"/>
                </a:moveTo>
                <a:lnTo>
                  <a:pt x="21560" y="3"/>
                </a:lnTo>
                <a:lnTo>
                  <a:pt x="0" y="0"/>
                </a:lnTo>
              </a:path>
            </a:pathLst>
          </a:custGeom>
          <a:noFill/>
          <a:ln w="28575" cap="flat" cmpd="sng">
            <a:solidFill>
              <a:srgbClr val="000000"/>
            </a:solidFill>
            <a:prstDash val="solid"/>
            <a:miter lim="400000"/>
            <a:headEnd type="stealth" w="med" len="med"/>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207" name="Google Shape;207;p26"/>
          <p:cNvSpPr/>
          <p:nvPr/>
        </p:nvSpPr>
        <p:spPr>
          <a:xfrm>
            <a:off x="5236527" y="1293062"/>
            <a:ext cx="623760" cy="640800"/>
          </a:xfrm>
          <a:prstGeom prst="ellipse">
            <a:avLst/>
          </a:prstGeom>
          <a:solidFill>
            <a:srgbClr val="D4FCA9"/>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208" name="Google Shape;208;p26"/>
          <p:cNvSpPr/>
          <p:nvPr/>
        </p:nvSpPr>
        <p:spPr>
          <a:xfrm rot="10800000" flipH="1">
            <a:off x="4206180" y="5074024"/>
            <a:ext cx="1499904" cy="1401797"/>
          </a:xfrm>
          <a:custGeom>
            <a:avLst/>
            <a:gdLst/>
            <a:ahLst/>
            <a:cxnLst/>
            <a:rect l="l" t="t" r="r" b="b"/>
            <a:pathLst>
              <a:path w="21600" h="21600" extrusionOk="0">
                <a:moveTo>
                  <a:pt x="21600" y="21600"/>
                </a:moveTo>
                <a:lnTo>
                  <a:pt x="21560" y="3"/>
                </a:lnTo>
                <a:lnTo>
                  <a:pt x="0" y="0"/>
                </a:lnTo>
              </a:path>
            </a:pathLst>
          </a:custGeom>
          <a:noFill/>
          <a:ln w="28575" cap="flat" cmpd="sng">
            <a:solidFill>
              <a:srgbClr val="000000"/>
            </a:solidFill>
            <a:prstDash val="solid"/>
            <a:miter lim="400000"/>
            <a:headEnd type="stealth" w="med" len="med"/>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209" name="Google Shape;209;p26"/>
          <p:cNvSpPr/>
          <p:nvPr/>
        </p:nvSpPr>
        <p:spPr>
          <a:xfrm flipH="1">
            <a:off x="3864731" y="4389520"/>
            <a:ext cx="1524269" cy="1407154"/>
          </a:xfrm>
          <a:custGeom>
            <a:avLst/>
            <a:gdLst/>
            <a:ahLst/>
            <a:cxnLst/>
            <a:rect l="l" t="t" r="r" b="b"/>
            <a:pathLst>
              <a:path w="21600" h="21600" extrusionOk="0">
                <a:moveTo>
                  <a:pt x="21600" y="0"/>
                </a:moveTo>
                <a:lnTo>
                  <a:pt x="0" y="0"/>
                </a:lnTo>
                <a:lnTo>
                  <a:pt x="0" y="21600"/>
                </a:lnTo>
              </a:path>
            </a:pathLst>
          </a:custGeom>
          <a:noFill/>
          <a:ln w="28575" cap="flat" cmpd="sng">
            <a:solidFill>
              <a:srgbClr val="000000"/>
            </a:solidFill>
            <a:prstDash val="solid"/>
            <a:miter lim="400000"/>
            <a:headEnd type="stealth" w="med" len="med"/>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210" name="Google Shape;210;p26"/>
          <p:cNvSpPr txBox="1"/>
          <p:nvPr/>
        </p:nvSpPr>
        <p:spPr>
          <a:xfrm>
            <a:off x="2725710" y="2226209"/>
            <a:ext cx="1050720" cy="24384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会社</a:t>
            </a:r>
            <a:endParaRPr sz="800" b="1">
              <a:solidFill>
                <a:srgbClr val="000000"/>
              </a:solidFill>
              <a:latin typeface="Arial"/>
              <a:ea typeface="Arial"/>
              <a:cs typeface="Arial"/>
              <a:sym typeface="Arial"/>
            </a:endParaRPr>
          </a:p>
        </p:txBody>
      </p:sp>
      <p:sp>
        <p:nvSpPr>
          <p:cNvPr id="211" name="Google Shape;211;p26"/>
          <p:cNvSpPr txBox="1"/>
          <p:nvPr/>
        </p:nvSpPr>
        <p:spPr>
          <a:xfrm>
            <a:off x="3950798" y="2226209"/>
            <a:ext cx="1050720" cy="24384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カネ</a:t>
            </a:r>
            <a:endParaRPr sz="1440" b="1">
              <a:solidFill>
                <a:srgbClr val="000000"/>
              </a:solidFill>
              <a:latin typeface="Arial"/>
              <a:ea typeface="Arial"/>
              <a:cs typeface="Arial"/>
              <a:sym typeface="Arial"/>
            </a:endParaRPr>
          </a:p>
        </p:txBody>
      </p:sp>
      <p:sp>
        <p:nvSpPr>
          <p:cNvPr id="212" name="Google Shape;212;p26"/>
          <p:cNvSpPr txBox="1"/>
          <p:nvPr/>
        </p:nvSpPr>
        <p:spPr>
          <a:xfrm>
            <a:off x="7213126" y="2226209"/>
            <a:ext cx="1050720" cy="24384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スマホ</a:t>
            </a:r>
            <a:endParaRPr sz="1440" b="1">
              <a:solidFill>
                <a:srgbClr val="000000"/>
              </a:solidFill>
              <a:latin typeface="Arial"/>
              <a:ea typeface="Arial"/>
              <a:cs typeface="Arial"/>
              <a:sym typeface="Arial"/>
            </a:endParaRPr>
          </a:p>
        </p:txBody>
      </p:sp>
      <p:sp>
        <p:nvSpPr>
          <p:cNvPr id="213" name="Google Shape;213;p26"/>
          <p:cNvSpPr txBox="1"/>
          <p:nvPr/>
        </p:nvSpPr>
        <p:spPr>
          <a:xfrm>
            <a:off x="5031111" y="2226209"/>
            <a:ext cx="1050720" cy="24384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モノ</a:t>
            </a:r>
            <a:endParaRPr sz="1440" b="1">
              <a:solidFill>
                <a:srgbClr val="000000"/>
              </a:solidFill>
              <a:latin typeface="Arial"/>
              <a:ea typeface="Arial"/>
              <a:cs typeface="Arial"/>
              <a:sym typeface="Arial"/>
            </a:endParaRPr>
          </a:p>
        </p:txBody>
      </p:sp>
      <p:sp>
        <p:nvSpPr>
          <p:cNvPr id="214" name="Google Shape;214;p26"/>
          <p:cNvSpPr txBox="1"/>
          <p:nvPr/>
        </p:nvSpPr>
        <p:spPr>
          <a:xfrm>
            <a:off x="842900" y="982053"/>
            <a:ext cx="548400" cy="1526880"/>
          </a:xfrm>
          <a:prstGeom prst="rect">
            <a:avLst/>
          </a:prstGeom>
          <a:solidFill>
            <a:srgbClr val="EFEFEF"/>
          </a:solidFill>
          <a:ln>
            <a:noFill/>
          </a:ln>
        </p:spPr>
        <p:txBody>
          <a:bodyPr spcFirstLastPara="1" wrap="square" lIns="28920" tIns="28920" rIns="28920" bIns="28920" anchor="ctr" anchorCtr="0">
            <a:noAutofit/>
          </a:bodyPr>
          <a:lstStyle/>
          <a:p>
            <a:pPr algn="ctr">
              <a:lnSpc>
                <a:spcPct val="115000"/>
              </a:lnSpc>
              <a:buClr>
                <a:srgbClr val="000000"/>
              </a:buClr>
              <a:buSzPts val="1800"/>
            </a:pPr>
            <a:r>
              <a:rPr lang="ja" altLang="en-US" sz="1440" b="1">
                <a:solidFill>
                  <a:srgbClr val="000000"/>
                </a:solidFill>
                <a:latin typeface="Arial"/>
                <a:ea typeface="Arial"/>
                <a:cs typeface="Arial"/>
                <a:sym typeface="Arial"/>
              </a:rPr>
              <a:t>主</a:t>
            </a:r>
            <a:endParaRPr sz="1440" b="1">
              <a:solidFill>
                <a:srgbClr val="000000"/>
              </a:solidFill>
              <a:latin typeface="Arial"/>
              <a:ea typeface="Arial"/>
              <a:cs typeface="Arial"/>
              <a:sym typeface="Arial"/>
            </a:endParaRPr>
          </a:p>
          <a:p>
            <a:pPr algn="ctr">
              <a:lnSpc>
                <a:spcPct val="115000"/>
              </a:lnSpc>
              <a:buClr>
                <a:srgbClr val="000000"/>
              </a:buClr>
              <a:buSzPts val="1800"/>
            </a:pPr>
            <a:r>
              <a:rPr lang="ja" altLang="en-US" sz="1440" b="1">
                <a:solidFill>
                  <a:srgbClr val="000000"/>
                </a:solidFill>
                <a:latin typeface="Arial"/>
                <a:ea typeface="Arial"/>
                <a:cs typeface="Arial"/>
                <a:sym typeface="Arial"/>
              </a:rPr>
              <a:t>体</a:t>
            </a:r>
            <a:endParaRPr sz="800" b="1">
              <a:solidFill>
                <a:srgbClr val="000000"/>
              </a:solidFill>
              <a:latin typeface="Arial"/>
              <a:ea typeface="Arial"/>
              <a:cs typeface="Arial"/>
              <a:sym typeface="Arial"/>
            </a:endParaRPr>
          </a:p>
        </p:txBody>
      </p:sp>
      <p:sp>
        <p:nvSpPr>
          <p:cNvPr id="215" name="Google Shape;215;p26"/>
          <p:cNvSpPr txBox="1"/>
          <p:nvPr/>
        </p:nvSpPr>
        <p:spPr>
          <a:xfrm>
            <a:off x="842900" y="2878880"/>
            <a:ext cx="548400" cy="3802800"/>
          </a:xfrm>
          <a:prstGeom prst="rect">
            <a:avLst/>
          </a:prstGeom>
          <a:solidFill>
            <a:srgbClr val="EFEFEF"/>
          </a:solidFill>
          <a:ln>
            <a:noFill/>
          </a:ln>
        </p:spPr>
        <p:txBody>
          <a:bodyPr spcFirstLastPara="1" wrap="square" lIns="28920" tIns="28920" rIns="28920" bIns="28920" anchor="ctr" anchorCtr="0">
            <a:noAutofit/>
          </a:bodyPr>
          <a:lstStyle/>
          <a:p>
            <a:pPr algn="ctr">
              <a:lnSpc>
                <a:spcPct val="115000"/>
              </a:lnSpc>
              <a:buClr>
                <a:srgbClr val="000000"/>
              </a:buClr>
              <a:buSzPts val="1800"/>
            </a:pPr>
            <a:r>
              <a:rPr lang="ja" altLang="en-US" sz="1440" b="1">
                <a:solidFill>
                  <a:srgbClr val="000000"/>
                </a:solidFill>
                <a:latin typeface="Arial"/>
                <a:ea typeface="Arial"/>
                <a:cs typeface="Arial"/>
                <a:sym typeface="Arial"/>
              </a:rPr>
              <a:t>矢</a:t>
            </a:r>
            <a:endParaRPr sz="1440" b="1">
              <a:solidFill>
                <a:srgbClr val="000000"/>
              </a:solidFill>
              <a:latin typeface="Arial"/>
              <a:ea typeface="Arial"/>
              <a:cs typeface="Arial"/>
              <a:sym typeface="Arial"/>
            </a:endParaRPr>
          </a:p>
          <a:p>
            <a:pPr algn="ctr">
              <a:lnSpc>
                <a:spcPct val="115000"/>
              </a:lnSpc>
              <a:buClr>
                <a:srgbClr val="000000"/>
              </a:buClr>
              <a:buSzPts val="1800"/>
            </a:pPr>
            <a:r>
              <a:rPr lang="ja" altLang="en-US" sz="1440" b="1">
                <a:solidFill>
                  <a:srgbClr val="000000"/>
                </a:solidFill>
                <a:latin typeface="Arial"/>
                <a:ea typeface="Arial"/>
                <a:cs typeface="Arial"/>
                <a:sym typeface="Arial"/>
              </a:rPr>
              <a:t>印</a:t>
            </a:r>
            <a:endParaRPr sz="800" b="1">
              <a:solidFill>
                <a:srgbClr val="000000"/>
              </a:solidFill>
              <a:latin typeface="Arial"/>
              <a:ea typeface="Arial"/>
              <a:cs typeface="Arial"/>
              <a:sym typeface="Arial"/>
            </a:endParaRPr>
          </a:p>
        </p:txBody>
      </p:sp>
      <p:sp>
        <p:nvSpPr>
          <p:cNvPr id="216" name="Google Shape;216;p26"/>
          <p:cNvSpPr txBox="1"/>
          <p:nvPr/>
        </p:nvSpPr>
        <p:spPr>
          <a:xfrm>
            <a:off x="7477760" y="2878960"/>
            <a:ext cx="548400" cy="2936160"/>
          </a:xfrm>
          <a:prstGeom prst="rect">
            <a:avLst/>
          </a:prstGeom>
          <a:solidFill>
            <a:srgbClr val="EFEFEF"/>
          </a:solidFill>
          <a:ln>
            <a:noFill/>
          </a:ln>
        </p:spPr>
        <p:txBody>
          <a:bodyPr spcFirstLastPara="1" wrap="square" lIns="28920" tIns="28920" rIns="28920" bIns="28920" anchor="ctr" anchorCtr="0">
            <a:noAutofit/>
          </a:bodyPr>
          <a:lstStyle/>
          <a:p>
            <a:pPr algn="ctr">
              <a:lnSpc>
                <a:spcPct val="115000"/>
              </a:lnSpc>
              <a:buClr>
                <a:srgbClr val="000000"/>
              </a:buClr>
              <a:buSzPts val="1800"/>
            </a:pPr>
            <a:r>
              <a:rPr lang="ja" altLang="en-US" sz="1440" b="1">
                <a:solidFill>
                  <a:srgbClr val="000000"/>
                </a:solidFill>
                <a:latin typeface="Arial"/>
                <a:ea typeface="Arial"/>
                <a:cs typeface="Arial"/>
                <a:sym typeface="Arial"/>
              </a:rPr>
              <a:t>補</a:t>
            </a:r>
            <a:endParaRPr sz="1440" b="1">
              <a:solidFill>
                <a:srgbClr val="000000"/>
              </a:solidFill>
              <a:latin typeface="Arial"/>
              <a:ea typeface="Arial"/>
              <a:cs typeface="Arial"/>
              <a:sym typeface="Arial"/>
            </a:endParaRPr>
          </a:p>
          <a:p>
            <a:pPr algn="ctr">
              <a:lnSpc>
                <a:spcPct val="115000"/>
              </a:lnSpc>
              <a:buClr>
                <a:srgbClr val="000000"/>
              </a:buClr>
              <a:buSzPts val="1800"/>
            </a:pPr>
            <a:r>
              <a:rPr lang="ja" altLang="en-US" sz="1440" b="1">
                <a:solidFill>
                  <a:srgbClr val="000000"/>
                </a:solidFill>
                <a:latin typeface="Arial"/>
                <a:ea typeface="Arial"/>
                <a:cs typeface="Arial"/>
                <a:sym typeface="Arial"/>
              </a:rPr>
              <a:t>足</a:t>
            </a:r>
            <a:endParaRPr sz="800" b="1">
              <a:solidFill>
                <a:srgbClr val="000000"/>
              </a:solidFill>
              <a:latin typeface="Arial"/>
              <a:ea typeface="Arial"/>
              <a:cs typeface="Arial"/>
              <a:sym typeface="Arial"/>
            </a:endParaRPr>
          </a:p>
        </p:txBody>
      </p:sp>
      <p:cxnSp>
        <p:nvCxnSpPr>
          <p:cNvPr id="217" name="Google Shape;217;p26"/>
          <p:cNvCxnSpPr/>
          <p:nvPr/>
        </p:nvCxnSpPr>
        <p:spPr>
          <a:xfrm rot="10800000">
            <a:off x="2806746" y="3086053"/>
            <a:ext cx="1012320" cy="0"/>
          </a:xfrm>
          <a:prstGeom prst="straightConnector1">
            <a:avLst/>
          </a:prstGeom>
          <a:noFill/>
          <a:ln w="28575" cap="flat" cmpd="sng">
            <a:solidFill>
              <a:srgbClr val="000000"/>
            </a:solidFill>
            <a:prstDash val="solid"/>
            <a:miter lim="400000"/>
            <a:headEnd type="stealth" w="med" len="med"/>
            <a:tailEnd type="none" w="sm" len="sm"/>
          </a:ln>
        </p:spPr>
      </p:cxnSp>
      <p:cxnSp>
        <p:nvCxnSpPr>
          <p:cNvPr id="218" name="Google Shape;218;p26"/>
          <p:cNvCxnSpPr/>
          <p:nvPr/>
        </p:nvCxnSpPr>
        <p:spPr>
          <a:xfrm>
            <a:off x="5394360" y="3208900"/>
            <a:ext cx="0" cy="718080"/>
          </a:xfrm>
          <a:prstGeom prst="straightConnector1">
            <a:avLst/>
          </a:prstGeom>
          <a:noFill/>
          <a:ln w="28575" cap="flat" cmpd="sng">
            <a:solidFill>
              <a:srgbClr val="000000"/>
            </a:solidFill>
            <a:prstDash val="solid"/>
            <a:miter lim="400000"/>
            <a:headEnd type="stealth" w="med" len="med"/>
            <a:tailEnd type="none" w="sm" len="sm"/>
          </a:ln>
        </p:spPr>
      </p:cxnSp>
      <p:cxnSp>
        <p:nvCxnSpPr>
          <p:cNvPr id="219" name="Google Shape;219;p26"/>
          <p:cNvCxnSpPr/>
          <p:nvPr/>
        </p:nvCxnSpPr>
        <p:spPr>
          <a:xfrm rot="10800000">
            <a:off x="5709020" y="3215000"/>
            <a:ext cx="0" cy="729600"/>
          </a:xfrm>
          <a:prstGeom prst="straightConnector1">
            <a:avLst/>
          </a:prstGeom>
          <a:noFill/>
          <a:ln w="28575" cap="flat" cmpd="sng">
            <a:solidFill>
              <a:srgbClr val="000000"/>
            </a:solidFill>
            <a:prstDash val="solid"/>
            <a:miter lim="400000"/>
            <a:headEnd type="stealth" w="med" len="med"/>
            <a:tailEnd type="none" w="sm" len="sm"/>
          </a:ln>
        </p:spPr>
      </p:cxnSp>
      <p:sp>
        <p:nvSpPr>
          <p:cNvPr id="220" name="Google Shape;220;p26"/>
          <p:cNvSpPr/>
          <p:nvPr/>
        </p:nvSpPr>
        <p:spPr>
          <a:xfrm>
            <a:off x="3206100" y="3403563"/>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sp>
        <p:nvSpPr>
          <p:cNvPr id="221" name="Google Shape;221;p26"/>
          <p:cNvSpPr/>
          <p:nvPr/>
        </p:nvSpPr>
        <p:spPr>
          <a:xfrm>
            <a:off x="5285318" y="3444469"/>
            <a:ext cx="213600" cy="219600"/>
          </a:xfrm>
          <a:prstGeom prst="ellipse">
            <a:avLst/>
          </a:prstGeom>
          <a:solidFill>
            <a:srgbClr val="D4FCA9"/>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222" name="Google Shape;222;p26"/>
          <p:cNvSpPr/>
          <p:nvPr/>
        </p:nvSpPr>
        <p:spPr>
          <a:xfrm>
            <a:off x="5602005" y="3444469"/>
            <a:ext cx="213600" cy="219600"/>
          </a:xfrm>
          <a:prstGeom prst="ellipse">
            <a:avLst/>
          </a:prstGeom>
          <a:solidFill>
            <a:srgbClr val="D4FCA9"/>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223" name="Google Shape;223;p26"/>
          <p:cNvSpPr txBox="1"/>
          <p:nvPr/>
        </p:nvSpPr>
        <p:spPr>
          <a:xfrm>
            <a:off x="5099258" y="2752173"/>
            <a:ext cx="926880" cy="219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モノの流れ</a:t>
            </a:r>
            <a:endParaRPr sz="1120" b="1">
              <a:solidFill>
                <a:srgbClr val="000000"/>
              </a:solidFill>
              <a:latin typeface="Arial"/>
              <a:ea typeface="Arial"/>
              <a:cs typeface="Arial"/>
              <a:sym typeface="Arial"/>
            </a:endParaRPr>
          </a:p>
        </p:txBody>
      </p:sp>
      <p:sp>
        <p:nvSpPr>
          <p:cNvPr id="224" name="Google Shape;224;p26"/>
          <p:cNvSpPr txBox="1"/>
          <p:nvPr/>
        </p:nvSpPr>
        <p:spPr>
          <a:xfrm>
            <a:off x="6139538" y="2752173"/>
            <a:ext cx="926880" cy="219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情報の流れ</a:t>
            </a:r>
            <a:endParaRPr sz="1120" b="1">
              <a:solidFill>
                <a:srgbClr val="000000"/>
              </a:solidFill>
              <a:latin typeface="Arial"/>
              <a:ea typeface="Arial"/>
              <a:cs typeface="Arial"/>
              <a:sym typeface="Arial"/>
            </a:endParaRPr>
          </a:p>
        </p:txBody>
      </p:sp>
      <p:sp>
        <p:nvSpPr>
          <p:cNvPr id="225" name="Google Shape;225;p26"/>
          <p:cNvSpPr txBox="1"/>
          <p:nvPr/>
        </p:nvSpPr>
        <p:spPr>
          <a:xfrm>
            <a:off x="2238568" y="2752173"/>
            <a:ext cx="926880" cy="219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モノの流れ</a:t>
            </a:r>
            <a:endParaRPr sz="1120" b="1">
              <a:solidFill>
                <a:srgbClr val="000000"/>
              </a:solidFill>
              <a:latin typeface="Arial"/>
              <a:ea typeface="Arial"/>
              <a:cs typeface="Arial"/>
              <a:sym typeface="Arial"/>
            </a:endParaRPr>
          </a:p>
        </p:txBody>
      </p:sp>
      <p:sp>
        <p:nvSpPr>
          <p:cNvPr id="226" name="Google Shape;226;p26"/>
          <p:cNvSpPr txBox="1"/>
          <p:nvPr/>
        </p:nvSpPr>
        <p:spPr>
          <a:xfrm>
            <a:off x="2238568" y="3171684"/>
            <a:ext cx="926880" cy="219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カネの流れ</a:t>
            </a:r>
            <a:endParaRPr sz="1120" b="1">
              <a:solidFill>
                <a:srgbClr val="000000"/>
              </a:solidFill>
              <a:latin typeface="Arial"/>
              <a:ea typeface="Arial"/>
              <a:cs typeface="Arial"/>
              <a:sym typeface="Arial"/>
            </a:endParaRPr>
          </a:p>
        </p:txBody>
      </p:sp>
      <p:sp>
        <p:nvSpPr>
          <p:cNvPr id="227" name="Google Shape;227;p26"/>
          <p:cNvSpPr txBox="1"/>
          <p:nvPr/>
        </p:nvSpPr>
        <p:spPr>
          <a:xfrm>
            <a:off x="2238568" y="3600290"/>
            <a:ext cx="926880" cy="219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情報の流れ</a:t>
            </a:r>
            <a:endParaRPr sz="1120" b="1">
              <a:solidFill>
                <a:srgbClr val="000000"/>
              </a:solidFill>
              <a:latin typeface="Arial"/>
              <a:ea typeface="Arial"/>
              <a:cs typeface="Arial"/>
              <a:sym typeface="Arial"/>
            </a:endParaRPr>
          </a:p>
        </p:txBody>
      </p:sp>
      <p:cxnSp>
        <p:nvCxnSpPr>
          <p:cNvPr id="228" name="Google Shape;228;p26"/>
          <p:cNvCxnSpPr/>
          <p:nvPr/>
        </p:nvCxnSpPr>
        <p:spPr>
          <a:xfrm>
            <a:off x="6128740" y="4749742"/>
            <a:ext cx="948480" cy="0"/>
          </a:xfrm>
          <a:prstGeom prst="straightConnector1">
            <a:avLst/>
          </a:prstGeom>
          <a:noFill/>
          <a:ln w="28575" cap="flat" cmpd="sng">
            <a:solidFill>
              <a:srgbClr val="000000"/>
            </a:solidFill>
            <a:prstDash val="solid"/>
            <a:miter lim="400000"/>
            <a:headEnd type="stealth" w="med" len="med"/>
            <a:tailEnd type="none" w="sm" len="sm"/>
          </a:ln>
        </p:spPr>
      </p:cxnSp>
      <p:cxnSp>
        <p:nvCxnSpPr>
          <p:cNvPr id="229" name="Google Shape;229;p26"/>
          <p:cNvCxnSpPr/>
          <p:nvPr/>
        </p:nvCxnSpPr>
        <p:spPr>
          <a:xfrm>
            <a:off x="6122980" y="4389291"/>
            <a:ext cx="960000" cy="0"/>
          </a:xfrm>
          <a:prstGeom prst="straightConnector1">
            <a:avLst/>
          </a:prstGeom>
          <a:noFill/>
          <a:ln w="28575" cap="flat" cmpd="sng">
            <a:solidFill>
              <a:srgbClr val="000000"/>
            </a:solidFill>
            <a:prstDash val="solid"/>
            <a:miter lim="400000"/>
            <a:headEnd type="stealth" w="med" len="med"/>
            <a:tailEnd type="none" w="sm" len="sm"/>
          </a:ln>
        </p:spPr>
      </p:cxnSp>
      <p:sp>
        <p:nvSpPr>
          <p:cNvPr id="230" name="Google Shape;230;p26"/>
          <p:cNvSpPr txBox="1"/>
          <p:nvPr/>
        </p:nvSpPr>
        <p:spPr>
          <a:xfrm>
            <a:off x="6141458" y="4891824"/>
            <a:ext cx="926880" cy="219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従属関係</a:t>
            </a:r>
            <a:endParaRPr sz="1120" b="1">
              <a:solidFill>
                <a:srgbClr val="000000"/>
              </a:solidFill>
              <a:latin typeface="Arial"/>
              <a:ea typeface="Arial"/>
              <a:cs typeface="Arial"/>
              <a:sym typeface="Arial"/>
            </a:endParaRPr>
          </a:p>
        </p:txBody>
      </p:sp>
      <p:cxnSp>
        <p:nvCxnSpPr>
          <p:cNvPr id="231" name="Google Shape;231;p26"/>
          <p:cNvCxnSpPr/>
          <p:nvPr/>
        </p:nvCxnSpPr>
        <p:spPr>
          <a:xfrm>
            <a:off x="6465278" y="5700074"/>
            <a:ext cx="304320" cy="0"/>
          </a:xfrm>
          <a:prstGeom prst="straightConnector1">
            <a:avLst/>
          </a:prstGeom>
          <a:noFill/>
          <a:ln w="19050" cap="flat" cmpd="sng">
            <a:solidFill>
              <a:srgbClr val="000000"/>
            </a:solidFill>
            <a:prstDash val="solid"/>
            <a:miter lim="400000"/>
            <a:headEnd type="none" w="sm" len="sm"/>
            <a:tailEnd type="oval" w="med" len="med"/>
          </a:ln>
        </p:spPr>
      </p:cxnSp>
      <p:sp>
        <p:nvSpPr>
          <p:cNvPr id="232" name="Google Shape;232;p26"/>
          <p:cNvSpPr/>
          <p:nvPr/>
        </p:nvSpPr>
        <p:spPr>
          <a:xfrm>
            <a:off x="6106899" y="5452931"/>
            <a:ext cx="266400" cy="48792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233" name="Google Shape;233;p26"/>
          <p:cNvSpPr/>
          <p:nvPr/>
        </p:nvSpPr>
        <p:spPr>
          <a:xfrm>
            <a:off x="6844990" y="5452931"/>
            <a:ext cx="266400" cy="48792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234" name="Google Shape;234;p26"/>
          <p:cNvSpPr txBox="1"/>
          <p:nvPr/>
        </p:nvSpPr>
        <p:spPr>
          <a:xfrm>
            <a:off x="6108222" y="5595583"/>
            <a:ext cx="266400" cy="219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en-US" altLang="ja" sz="1120" b="1">
                <a:solidFill>
                  <a:srgbClr val="000000"/>
                </a:solidFill>
                <a:latin typeface="Arial"/>
                <a:ea typeface="Arial"/>
                <a:cs typeface="Arial"/>
                <a:sym typeface="Arial"/>
              </a:rPr>
              <a:t>A</a:t>
            </a:r>
            <a:endParaRPr sz="1120" b="1">
              <a:solidFill>
                <a:srgbClr val="000000"/>
              </a:solidFill>
              <a:latin typeface="Arial"/>
              <a:ea typeface="Arial"/>
              <a:cs typeface="Arial"/>
              <a:sym typeface="Arial"/>
            </a:endParaRPr>
          </a:p>
        </p:txBody>
      </p:sp>
      <p:sp>
        <p:nvSpPr>
          <p:cNvPr id="235" name="Google Shape;235;p26"/>
          <p:cNvSpPr txBox="1"/>
          <p:nvPr/>
        </p:nvSpPr>
        <p:spPr>
          <a:xfrm>
            <a:off x="6860262" y="5595583"/>
            <a:ext cx="266400" cy="219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en-US" altLang="ja" sz="1120" b="1">
                <a:solidFill>
                  <a:srgbClr val="000000"/>
                </a:solidFill>
                <a:latin typeface="Arial"/>
                <a:ea typeface="Arial"/>
                <a:cs typeface="Arial"/>
                <a:sym typeface="Arial"/>
              </a:rPr>
              <a:t>B</a:t>
            </a:r>
            <a:endParaRPr sz="1120" b="1">
              <a:solidFill>
                <a:srgbClr val="000000"/>
              </a:solidFill>
              <a:latin typeface="Arial"/>
              <a:ea typeface="Arial"/>
              <a:cs typeface="Arial"/>
              <a:sym typeface="Arial"/>
            </a:endParaRPr>
          </a:p>
        </p:txBody>
      </p:sp>
      <p:sp>
        <p:nvSpPr>
          <p:cNvPr id="236" name="Google Shape;236;p26"/>
          <p:cNvSpPr txBox="1"/>
          <p:nvPr/>
        </p:nvSpPr>
        <p:spPr>
          <a:xfrm>
            <a:off x="5991941" y="6099342"/>
            <a:ext cx="1225920" cy="219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en-US" altLang="ja" sz="1120">
                <a:solidFill>
                  <a:srgbClr val="000000"/>
                </a:solidFill>
                <a:latin typeface="Arial"/>
                <a:ea typeface="Arial"/>
                <a:cs typeface="Arial"/>
                <a:sym typeface="Arial"/>
              </a:rPr>
              <a:t>B</a:t>
            </a:r>
            <a:r>
              <a:rPr lang="ja" altLang="en-US" sz="1120">
                <a:solidFill>
                  <a:srgbClr val="000000"/>
                </a:solidFill>
                <a:latin typeface="Arial"/>
                <a:ea typeface="Arial"/>
                <a:cs typeface="Arial"/>
                <a:sym typeface="Arial"/>
              </a:rPr>
              <a:t>は</a:t>
            </a:r>
            <a:r>
              <a:rPr lang="en-US" altLang="ja" sz="1120">
                <a:solidFill>
                  <a:srgbClr val="000000"/>
                </a:solidFill>
                <a:latin typeface="Arial"/>
                <a:ea typeface="Arial"/>
                <a:cs typeface="Arial"/>
                <a:sym typeface="Arial"/>
              </a:rPr>
              <a:t>A</a:t>
            </a:r>
            <a:r>
              <a:rPr lang="ja" altLang="en-US" sz="1120">
                <a:solidFill>
                  <a:srgbClr val="000000"/>
                </a:solidFill>
                <a:latin typeface="Arial"/>
                <a:ea typeface="Arial"/>
                <a:cs typeface="Arial"/>
                <a:sym typeface="Arial"/>
              </a:rPr>
              <a:t>に属して</a:t>
            </a:r>
            <a:endParaRPr sz="1120">
              <a:solidFill>
                <a:srgbClr val="000000"/>
              </a:solidFill>
              <a:latin typeface="Arial"/>
              <a:ea typeface="Arial"/>
              <a:cs typeface="Arial"/>
              <a:sym typeface="Arial"/>
            </a:endParaRPr>
          </a:p>
          <a:p>
            <a:pPr algn="ctr">
              <a:buClr>
                <a:srgbClr val="000000"/>
              </a:buClr>
              <a:buSzPts val="1000"/>
            </a:pPr>
            <a:r>
              <a:rPr lang="ja" altLang="en-US" sz="1120">
                <a:solidFill>
                  <a:srgbClr val="000000"/>
                </a:solidFill>
                <a:latin typeface="Arial"/>
                <a:ea typeface="Arial"/>
                <a:cs typeface="Arial"/>
                <a:sym typeface="Arial"/>
              </a:rPr>
              <a:t>いることを表す</a:t>
            </a:r>
            <a:endParaRPr sz="1120">
              <a:solidFill>
                <a:srgbClr val="000000"/>
              </a:solidFill>
              <a:latin typeface="Arial"/>
              <a:ea typeface="Arial"/>
              <a:cs typeface="Arial"/>
              <a:sym typeface="Arial"/>
            </a:endParaRPr>
          </a:p>
        </p:txBody>
      </p:sp>
      <p:cxnSp>
        <p:nvCxnSpPr>
          <p:cNvPr id="237" name="Google Shape;237;p26"/>
          <p:cNvCxnSpPr/>
          <p:nvPr/>
        </p:nvCxnSpPr>
        <p:spPr>
          <a:xfrm>
            <a:off x="6583818" y="5132324"/>
            <a:ext cx="0" cy="184080"/>
          </a:xfrm>
          <a:prstGeom prst="straightConnector1">
            <a:avLst/>
          </a:prstGeom>
          <a:noFill/>
          <a:ln w="9525" cap="flat" cmpd="sng">
            <a:solidFill>
              <a:srgbClr val="000000"/>
            </a:solidFill>
            <a:prstDash val="dash"/>
            <a:miter lim="400000"/>
            <a:headEnd type="none" w="sm" len="sm"/>
            <a:tailEnd type="none" w="sm" len="sm"/>
          </a:ln>
        </p:spPr>
      </p:cxnSp>
      <p:cxnSp>
        <p:nvCxnSpPr>
          <p:cNvPr id="238" name="Google Shape;238;p26"/>
          <p:cNvCxnSpPr/>
          <p:nvPr/>
        </p:nvCxnSpPr>
        <p:spPr>
          <a:xfrm rot="10800000">
            <a:off x="8450484" y="4252510"/>
            <a:ext cx="1012320" cy="0"/>
          </a:xfrm>
          <a:prstGeom prst="straightConnector1">
            <a:avLst/>
          </a:prstGeom>
          <a:noFill/>
          <a:ln w="28575" cap="flat" cmpd="sng">
            <a:solidFill>
              <a:srgbClr val="000000"/>
            </a:solidFill>
            <a:prstDash val="solid"/>
            <a:miter lim="400000"/>
            <a:headEnd type="stealth" w="med" len="med"/>
            <a:tailEnd type="none" w="sm" len="sm"/>
          </a:ln>
        </p:spPr>
      </p:cxnSp>
      <p:sp>
        <p:nvSpPr>
          <p:cNvPr id="239" name="Google Shape;239;p26"/>
          <p:cNvSpPr txBox="1"/>
          <p:nvPr/>
        </p:nvSpPr>
        <p:spPr>
          <a:xfrm>
            <a:off x="8266256" y="2897173"/>
            <a:ext cx="1341600" cy="6408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28920" tIns="28920" rIns="28920" bIns="28920" anchor="ctr" anchorCtr="0">
            <a:noAutofit/>
          </a:bodyPr>
          <a:lstStyle/>
          <a:p>
            <a:pPr algn="ctr">
              <a:lnSpc>
                <a:spcPct val="120000"/>
              </a:lnSpc>
              <a:buClr>
                <a:srgbClr val="000000"/>
              </a:buClr>
              <a:buSzPts val="1800"/>
            </a:pPr>
            <a:endParaRPr sz="800" b="1">
              <a:solidFill>
                <a:srgbClr val="000000"/>
              </a:solidFill>
              <a:latin typeface="Arial"/>
              <a:ea typeface="Arial"/>
              <a:cs typeface="Arial"/>
              <a:sym typeface="Arial"/>
            </a:endParaRPr>
          </a:p>
        </p:txBody>
      </p:sp>
      <p:sp>
        <p:nvSpPr>
          <p:cNvPr id="240" name="Google Shape;240;p26"/>
          <p:cNvSpPr txBox="1"/>
          <p:nvPr/>
        </p:nvSpPr>
        <p:spPr>
          <a:xfrm>
            <a:off x="8335216" y="2903053"/>
            <a:ext cx="1277520" cy="640800"/>
          </a:xfrm>
          <a:prstGeom prst="rect">
            <a:avLst/>
          </a:prstGeom>
          <a:no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関係性の矢印の</a:t>
            </a:r>
            <a:endParaRPr sz="1120">
              <a:solidFill>
                <a:srgbClr val="000000"/>
              </a:solidFill>
              <a:latin typeface="Arial"/>
              <a:ea typeface="Arial"/>
              <a:cs typeface="Arial"/>
              <a:sym typeface="Arial"/>
            </a:endParaRPr>
          </a:p>
          <a:p>
            <a:pPr>
              <a:buClr>
                <a:srgbClr val="000000"/>
              </a:buClr>
              <a:buSzPts val="1000"/>
            </a:pPr>
            <a:r>
              <a:rPr lang="ja" altLang="en-US" sz="1120">
                <a:solidFill>
                  <a:srgbClr val="000000"/>
                </a:solidFill>
                <a:latin typeface="Arial"/>
                <a:ea typeface="Arial"/>
                <a:cs typeface="Arial"/>
                <a:sym typeface="Arial"/>
              </a:rPr>
              <a:t>意味を説明する</a:t>
            </a:r>
            <a:endParaRPr sz="1120">
              <a:solidFill>
                <a:srgbClr val="000000"/>
              </a:solidFill>
              <a:latin typeface="Arial"/>
              <a:ea typeface="Arial"/>
              <a:cs typeface="Arial"/>
              <a:sym typeface="Arial"/>
            </a:endParaRPr>
          </a:p>
          <a:p>
            <a:pPr>
              <a:buClr>
                <a:srgbClr val="000000"/>
              </a:buClr>
              <a:buSzPts val="1000"/>
            </a:pPr>
            <a:r>
              <a:rPr lang="ja" altLang="en-US" sz="1120">
                <a:solidFill>
                  <a:srgbClr val="000000"/>
                </a:solidFill>
                <a:latin typeface="Arial"/>
                <a:ea typeface="Arial"/>
                <a:cs typeface="Arial"/>
                <a:sym typeface="Arial"/>
              </a:rPr>
              <a:t>コメント</a:t>
            </a:r>
            <a:endParaRPr sz="1120">
              <a:solidFill>
                <a:srgbClr val="000000"/>
              </a:solidFill>
              <a:latin typeface="Arial"/>
              <a:ea typeface="Arial"/>
              <a:cs typeface="Arial"/>
              <a:sym typeface="Arial"/>
            </a:endParaRPr>
          </a:p>
        </p:txBody>
      </p:sp>
      <p:cxnSp>
        <p:nvCxnSpPr>
          <p:cNvPr id="241" name="Google Shape;241;p26"/>
          <p:cNvCxnSpPr/>
          <p:nvPr/>
        </p:nvCxnSpPr>
        <p:spPr>
          <a:xfrm>
            <a:off x="8932610" y="3534115"/>
            <a:ext cx="0" cy="184080"/>
          </a:xfrm>
          <a:prstGeom prst="straightConnector1">
            <a:avLst/>
          </a:prstGeom>
          <a:noFill/>
          <a:ln w="9525" cap="flat" cmpd="sng">
            <a:solidFill>
              <a:srgbClr val="000000"/>
            </a:solidFill>
            <a:prstDash val="dash"/>
            <a:miter lim="400000"/>
            <a:headEnd type="none" w="sm" len="sm"/>
            <a:tailEnd type="none" w="sm" len="sm"/>
          </a:ln>
        </p:spPr>
      </p:cxnSp>
      <p:sp>
        <p:nvSpPr>
          <p:cNvPr id="242" name="Google Shape;242;p26"/>
          <p:cNvSpPr txBox="1"/>
          <p:nvPr/>
        </p:nvSpPr>
        <p:spPr>
          <a:xfrm>
            <a:off x="9905796" y="3795734"/>
            <a:ext cx="1341600" cy="112992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28920" tIns="28920" rIns="28920" bIns="28920" anchor="ctr" anchorCtr="0">
            <a:noAutofit/>
          </a:bodyPr>
          <a:lstStyle/>
          <a:p>
            <a:pPr algn="ctr">
              <a:lnSpc>
                <a:spcPct val="120000"/>
              </a:lnSpc>
              <a:buClr>
                <a:srgbClr val="000000"/>
              </a:buClr>
              <a:buSzPts val="1800"/>
            </a:pPr>
            <a:endParaRPr sz="800" b="1">
              <a:solidFill>
                <a:srgbClr val="000000"/>
              </a:solidFill>
              <a:latin typeface="Arial"/>
              <a:ea typeface="Arial"/>
              <a:cs typeface="Arial"/>
              <a:sym typeface="Arial"/>
            </a:endParaRPr>
          </a:p>
        </p:txBody>
      </p:sp>
      <p:sp>
        <p:nvSpPr>
          <p:cNvPr id="243" name="Google Shape;243;p26"/>
          <p:cNvSpPr txBox="1"/>
          <p:nvPr/>
        </p:nvSpPr>
        <p:spPr>
          <a:xfrm>
            <a:off x="9974756" y="3801614"/>
            <a:ext cx="1277520" cy="1129920"/>
          </a:xfrm>
          <a:prstGeom prst="rect">
            <a:avLst/>
          </a:prstGeom>
          <a:no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補足的に入れる</a:t>
            </a:r>
            <a:endParaRPr sz="1120">
              <a:solidFill>
                <a:srgbClr val="000000"/>
              </a:solidFill>
              <a:latin typeface="Arial"/>
              <a:ea typeface="Arial"/>
              <a:cs typeface="Arial"/>
              <a:sym typeface="Arial"/>
            </a:endParaRPr>
          </a:p>
          <a:p>
            <a:pPr>
              <a:buClr>
                <a:srgbClr val="000000"/>
              </a:buClr>
              <a:buSzPts val="1000"/>
            </a:pPr>
            <a:r>
              <a:rPr lang="ja" altLang="en-US" sz="1120">
                <a:solidFill>
                  <a:srgbClr val="000000"/>
                </a:solidFill>
                <a:latin typeface="Arial"/>
                <a:ea typeface="Arial"/>
                <a:cs typeface="Arial"/>
                <a:sym typeface="Arial"/>
              </a:rPr>
              <a:t>コメントは吹き出しに入れる</a:t>
            </a:r>
            <a:endParaRPr sz="1120">
              <a:solidFill>
                <a:srgbClr val="000000"/>
              </a:solidFill>
              <a:latin typeface="Arial"/>
              <a:ea typeface="Arial"/>
              <a:cs typeface="Arial"/>
              <a:sym typeface="Arial"/>
            </a:endParaRPr>
          </a:p>
          <a:p>
            <a:pPr>
              <a:buClr>
                <a:srgbClr val="000000"/>
              </a:buClr>
              <a:buSzPts val="1000"/>
            </a:pPr>
            <a:r>
              <a:rPr lang="ja" altLang="en-US" sz="1120">
                <a:solidFill>
                  <a:srgbClr val="000000"/>
                </a:solidFill>
                <a:latin typeface="Arial"/>
                <a:ea typeface="Arial"/>
                <a:cs typeface="Arial"/>
                <a:sym typeface="Arial"/>
              </a:rPr>
              <a:t>また、感動するポイントもなるべく入れる</a:t>
            </a:r>
            <a:endParaRPr sz="1120">
              <a:solidFill>
                <a:srgbClr val="000000"/>
              </a:solidFill>
              <a:latin typeface="Arial"/>
              <a:ea typeface="Arial"/>
              <a:cs typeface="Arial"/>
              <a:sym typeface="Arial"/>
            </a:endParaRPr>
          </a:p>
        </p:txBody>
      </p:sp>
      <p:cxnSp>
        <p:nvCxnSpPr>
          <p:cNvPr id="244" name="Google Shape;244;p26"/>
          <p:cNvCxnSpPr/>
          <p:nvPr/>
        </p:nvCxnSpPr>
        <p:spPr>
          <a:xfrm>
            <a:off x="10572150" y="3588834"/>
            <a:ext cx="0" cy="184080"/>
          </a:xfrm>
          <a:prstGeom prst="straightConnector1">
            <a:avLst/>
          </a:prstGeom>
          <a:noFill/>
          <a:ln w="9525" cap="flat" cmpd="sng">
            <a:solidFill>
              <a:srgbClr val="000000"/>
            </a:solidFill>
            <a:prstDash val="dash"/>
            <a:miter lim="400000"/>
            <a:headEnd type="none" w="sm" len="sm"/>
            <a:tailEnd type="none" w="sm" len="sm"/>
          </a:ln>
        </p:spPr>
      </p:cxnSp>
      <p:sp>
        <p:nvSpPr>
          <p:cNvPr id="245" name="Google Shape;245;p26"/>
          <p:cNvSpPr txBox="1"/>
          <p:nvPr/>
        </p:nvSpPr>
        <p:spPr>
          <a:xfrm>
            <a:off x="8346580" y="5386556"/>
            <a:ext cx="1225920" cy="48792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000"/>
            </a:pPr>
            <a:r>
              <a:rPr lang="ja" altLang="en-US" sz="1120">
                <a:solidFill>
                  <a:srgbClr val="000000"/>
                </a:solidFill>
                <a:latin typeface="Arial"/>
                <a:ea typeface="Arial"/>
                <a:cs typeface="Arial"/>
                <a:sym typeface="Arial"/>
              </a:rPr>
              <a:t>カネやモノの流れの時も同様</a:t>
            </a:r>
            <a:endParaRPr sz="1120">
              <a:solidFill>
                <a:srgbClr val="000000"/>
              </a:solidFill>
              <a:latin typeface="Arial"/>
              <a:ea typeface="Arial"/>
              <a:cs typeface="Arial"/>
              <a:sym typeface="Arial"/>
            </a:endParaRPr>
          </a:p>
        </p:txBody>
      </p:sp>
      <p:cxnSp>
        <p:nvCxnSpPr>
          <p:cNvPr id="246" name="Google Shape;246;p26"/>
          <p:cNvCxnSpPr/>
          <p:nvPr/>
        </p:nvCxnSpPr>
        <p:spPr>
          <a:xfrm>
            <a:off x="8414590" y="5205796"/>
            <a:ext cx="1009200" cy="0"/>
          </a:xfrm>
          <a:prstGeom prst="straightConnector1">
            <a:avLst/>
          </a:prstGeom>
          <a:noFill/>
          <a:ln w="28575" cap="flat" cmpd="sng">
            <a:solidFill>
              <a:srgbClr val="000000"/>
            </a:solidFill>
            <a:prstDash val="solid"/>
            <a:miter lim="400000"/>
            <a:headEnd type="stealth" w="med" len="med"/>
            <a:tailEnd type="none" w="sm" len="sm"/>
          </a:ln>
        </p:spPr>
      </p:cxnSp>
      <p:sp>
        <p:nvSpPr>
          <p:cNvPr id="247" name="Google Shape;247;p26"/>
          <p:cNvSpPr/>
          <p:nvPr/>
        </p:nvSpPr>
        <p:spPr>
          <a:xfrm>
            <a:off x="9874001" y="5131030"/>
            <a:ext cx="1430160" cy="640800"/>
          </a:xfrm>
          <a:prstGeom prst="wedgeRoundRectCallout">
            <a:avLst>
              <a:gd name="adj1" fmla="val -57903"/>
              <a:gd name="adj2" fmla="val -21493"/>
              <a:gd name="adj3" fmla="val 0"/>
            </a:avLst>
          </a:prstGeom>
          <a:solidFill>
            <a:srgbClr val="DDDDDD"/>
          </a:solidFill>
          <a:ln>
            <a:noFill/>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248" name="Google Shape;248;p26"/>
          <p:cNvSpPr txBox="1"/>
          <p:nvPr/>
        </p:nvSpPr>
        <p:spPr>
          <a:xfrm>
            <a:off x="9930759" y="5284058"/>
            <a:ext cx="1341600" cy="327600"/>
          </a:xfrm>
          <a:prstGeom prst="rect">
            <a:avLst/>
          </a:prstGeom>
          <a:noFill/>
          <a:ln>
            <a:noFill/>
          </a:ln>
        </p:spPr>
        <p:txBody>
          <a:bodyPr spcFirstLastPara="1" wrap="square" lIns="28920" tIns="28920" rIns="28920" bIns="28920" anchor="ctr" anchorCtr="0">
            <a:noAutofit/>
          </a:bodyPr>
          <a:lstStyle/>
          <a:p>
            <a:pPr algn="ctr">
              <a:buClr>
                <a:srgbClr val="000000"/>
              </a:buClr>
              <a:buSzPts val="1000"/>
            </a:pPr>
            <a:r>
              <a:rPr lang="ja" altLang="en-US" sz="1120">
                <a:solidFill>
                  <a:srgbClr val="000000"/>
                </a:solidFill>
                <a:latin typeface="Arial"/>
                <a:ea typeface="Arial"/>
                <a:cs typeface="Arial"/>
                <a:sym typeface="Arial"/>
              </a:rPr>
              <a:t>コメントの位置は</a:t>
            </a:r>
            <a:endParaRPr sz="1120">
              <a:solidFill>
                <a:srgbClr val="000000"/>
              </a:solidFill>
              <a:latin typeface="Arial"/>
              <a:ea typeface="Arial"/>
              <a:cs typeface="Arial"/>
              <a:sym typeface="Arial"/>
            </a:endParaRPr>
          </a:p>
          <a:p>
            <a:pPr algn="ctr">
              <a:buClr>
                <a:srgbClr val="000000"/>
              </a:buClr>
              <a:buSzPts val="1000"/>
            </a:pPr>
            <a:r>
              <a:rPr lang="ja" altLang="en-US" sz="1120">
                <a:solidFill>
                  <a:srgbClr val="000000"/>
                </a:solidFill>
                <a:latin typeface="Arial"/>
                <a:ea typeface="Arial"/>
                <a:cs typeface="Arial"/>
                <a:sym typeface="Arial"/>
              </a:rPr>
              <a:t>上下どちらでも可</a:t>
            </a:r>
            <a:endParaRPr sz="1120">
              <a:solidFill>
                <a:srgbClr val="000000"/>
              </a:solidFill>
              <a:latin typeface="Arial"/>
              <a:ea typeface="Arial"/>
              <a:cs typeface="Arial"/>
              <a:sym typeface="Arial"/>
            </a:endParaRPr>
          </a:p>
          <a:p>
            <a:pPr algn="ctr">
              <a:buClr>
                <a:srgbClr val="000000"/>
              </a:buClr>
              <a:buSzPts val="1000"/>
            </a:pPr>
            <a:r>
              <a:rPr lang="ja" altLang="en-US" sz="1120">
                <a:solidFill>
                  <a:srgbClr val="000000"/>
                </a:solidFill>
                <a:latin typeface="Arial"/>
                <a:ea typeface="Arial"/>
                <a:cs typeface="Arial"/>
                <a:sym typeface="Arial"/>
              </a:rPr>
              <a:t>見やすい方で</a:t>
            </a:r>
            <a:endParaRPr sz="1120">
              <a:solidFill>
                <a:srgbClr val="000000"/>
              </a:solidFill>
              <a:latin typeface="Arial"/>
              <a:ea typeface="Arial"/>
              <a:cs typeface="Arial"/>
              <a:sym typeface="Arial"/>
            </a:endParaRPr>
          </a:p>
        </p:txBody>
      </p:sp>
      <p:cxnSp>
        <p:nvCxnSpPr>
          <p:cNvPr id="249" name="Google Shape;249;p26"/>
          <p:cNvCxnSpPr/>
          <p:nvPr/>
        </p:nvCxnSpPr>
        <p:spPr>
          <a:xfrm>
            <a:off x="4321710" y="3208900"/>
            <a:ext cx="0" cy="718080"/>
          </a:xfrm>
          <a:prstGeom prst="straightConnector1">
            <a:avLst/>
          </a:prstGeom>
          <a:noFill/>
          <a:ln w="28575" cap="flat" cmpd="sng">
            <a:solidFill>
              <a:srgbClr val="000000"/>
            </a:solidFill>
            <a:prstDash val="solid"/>
            <a:miter lim="400000"/>
            <a:headEnd type="stealth" w="med" len="med"/>
            <a:tailEnd type="none" w="sm" len="sm"/>
          </a:ln>
        </p:spPr>
      </p:cxnSp>
      <p:cxnSp>
        <p:nvCxnSpPr>
          <p:cNvPr id="250" name="Google Shape;250;p26"/>
          <p:cNvCxnSpPr/>
          <p:nvPr/>
        </p:nvCxnSpPr>
        <p:spPr>
          <a:xfrm rot="10800000">
            <a:off x="4636370" y="3215000"/>
            <a:ext cx="0" cy="729600"/>
          </a:xfrm>
          <a:prstGeom prst="straightConnector1">
            <a:avLst/>
          </a:prstGeom>
          <a:noFill/>
          <a:ln w="28575" cap="flat" cmpd="sng">
            <a:solidFill>
              <a:srgbClr val="000000"/>
            </a:solidFill>
            <a:prstDash val="solid"/>
            <a:miter lim="400000"/>
            <a:headEnd type="stealth" w="med" len="med"/>
            <a:tailEnd type="none" w="sm" len="sm"/>
          </a:ln>
        </p:spPr>
      </p:cxnSp>
      <p:sp>
        <p:nvSpPr>
          <p:cNvPr id="251" name="Google Shape;251;p26"/>
          <p:cNvSpPr/>
          <p:nvPr/>
        </p:nvSpPr>
        <p:spPr>
          <a:xfrm>
            <a:off x="3213900" y="3828757"/>
            <a:ext cx="198000" cy="1980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252" name="Google Shape;252;p26"/>
          <p:cNvSpPr/>
          <p:nvPr/>
        </p:nvSpPr>
        <p:spPr>
          <a:xfrm>
            <a:off x="2007500" y="3828757"/>
            <a:ext cx="198000" cy="1980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253" name="Google Shape;253;p26"/>
          <p:cNvSpPr/>
          <p:nvPr/>
        </p:nvSpPr>
        <p:spPr>
          <a:xfrm>
            <a:off x="1999700" y="3403563"/>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sp>
        <p:nvSpPr>
          <p:cNvPr id="254" name="Google Shape;254;p26"/>
          <p:cNvSpPr/>
          <p:nvPr/>
        </p:nvSpPr>
        <p:spPr>
          <a:xfrm>
            <a:off x="4214960" y="3442920"/>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sp>
        <p:nvSpPr>
          <p:cNvPr id="255" name="Google Shape;255;p26"/>
          <p:cNvSpPr/>
          <p:nvPr/>
        </p:nvSpPr>
        <p:spPr>
          <a:xfrm>
            <a:off x="4529514" y="3442920"/>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grpSp>
        <p:nvGrpSpPr>
          <p:cNvPr id="256" name="Google Shape;256;p26"/>
          <p:cNvGrpSpPr/>
          <p:nvPr/>
        </p:nvGrpSpPr>
        <p:grpSpPr>
          <a:xfrm>
            <a:off x="2974938" y="1107676"/>
            <a:ext cx="552240" cy="1016004"/>
            <a:chOff x="2956672" y="1384595"/>
            <a:chExt cx="690300" cy="1270005"/>
          </a:xfrm>
        </p:grpSpPr>
        <p:sp>
          <p:nvSpPr>
            <p:cNvPr id="257" name="Google Shape;257;p26"/>
            <p:cNvSpPr/>
            <p:nvPr/>
          </p:nvSpPr>
          <p:spPr>
            <a:xfrm>
              <a:off x="2956672" y="1384595"/>
              <a:ext cx="690300" cy="1264500"/>
            </a:xfrm>
            <a:prstGeom prst="rect">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258" name="Google Shape;258;p26"/>
            <p:cNvSpPr/>
            <p:nvPr/>
          </p:nvSpPr>
          <p:spPr>
            <a:xfrm>
              <a:off x="3074025"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259" name="Google Shape;259;p26"/>
            <p:cNvSpPr/>
            <p:nvPr/>
          </p:nvSpPr>
          <p:spPr>
            <a:xfrm>
              <a:off x="3347800"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260" name="Google Shape;260;p26"/>
            <p:cNvSpPr/>
            <p:nvPr/>
          </p:nvSpPr>
          <p:spPr>
            <a:xfrm>
              <a:off x="3074025"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261" name="Google Shape;261;p26"/>
            <p:cNvSpPr/>
            <p:nvPr/>
          </p:nvSpPr>
          <p:spPr>
            <a:xfrm>
              <a:off x="3347800"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262" name="Google Shape;262;p26"/>
            <p:cNvSpPr/>
            <p:nvPr/>
          </p:nvSpPr>
          <p:spPr>
            <a:xfrm>
              <a:off x="3074025"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263" name="Google Shape;263;p26"/>
            <p:cNvSpPr/>
            <p:nvPr/>
          </p:nvSpPr>
          <p:spPr>
            <a:xfrm>
              <a:off x="3347800"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264" name="Google Shape;264;p26"/>
            <p:cNvSpPr/>
            <p:nvPr/>
          </p:nvSpPr>
          <p:spPr>
            <a:xfrm>
              <a:off x="3130500" y="2419100"/>
              <a:ext cx="345300" cy="235500"/>
            </a:xfrm>
            <a:prstGeom prst="rect">
              <a:avLst/>
            </a:prstGeom>
            <a:no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grpSp>
      <p:grpSp>
        <p:nvGrpSpPr>
          <p:cNvPr id="265" name="Google Shape;265;p26"/>
          <p:cNvGrpSpPr/>
          <p:nvPr/>
        </p:nvGrpSpPr>
        <p:grpSpPr>
          <a:xfrm>
            <a:off x="6334370" y="1107686"/>
            <a:ext cx="571440" cy="1011600"/>
            <a:chOff x="7155962" y="1384607"/>
            <a:chExt cx="714300" cy="1264500"/>
          </a:xfrm>
        </p:grpSpPr>
        <p:sp>
          <p:nvSpPr>
            <p:cNvPr id="266" name="Google Shape;266;p26"/>
            <p:cNvSpPr/>
            <p:nvPr/>
          </p:nvSpPr>
          <p:spPr>
            <a:xfrm>
              <a:off x="7167935" y="1716206"/>
              <a:ext cx="690300" cy="909900"/>
            </a:xfrm>
            <a:prstGeom prst="rect">
              <a:avLst/>
            </a:prstGeom>
            <a:solidFill>
              <a:srgbClr val="CBECFA"/>
            </a:solidFill>
            <a:ln>
              <a:noFill/>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267" name="Google Shape;267;p26"/>
            <p:cNvSpPr/>
            <p:nvPr/>
          </p:nvSpPr>
          <p:spPr>
            <a:xfrm>
              <a:off x="7167935" y="1384607"/>
              <a:ext cx="690300" cy="1264500"/>
            </a:xfrm>
            <a:prstGeom prst="rect">
              <a:avLst/>
            </a:prstGeom>
            <a:no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cxnSp>
          <p:nvCxnSpPr>
            <p:cNvPr id="268" name="Google Shape;268;p26"/>
            <p:cNvCxnSpPr/>
            <p:nvPr/>
          </p:nvCxnSpPr>
          <p:spPr>
            <a:xfrm>
              <a:off x="7155962" y="1725294"/>
              <a:ext cx="714300" cy="0"/>
            </a:xfrm>
            <a:prstGeom prst="straightConnector1">
              <a:avLst/>
            </a:prstGeom>
            <a:noFill/>
            <a:ln w="19050" cap="flat" cmpd="sng">
              <a:solidFill>
                <a:srgbClr val="000000"/>
              </a:solidFill>
              <a:prstDash val="solid"/>
              <a:miter lim="400000"/>
              <a:headEnd type="none" w="sm" len="sm"/>
              <a:tailEnd type="none" w="sm" len="sm"/>
            </a:ln>
          </p:spPr>
        </p:cxnSp>
      </p:grpSp>
      <p:sp>
        <p:nvSpPr>
          <p:cNvPr id="269" name="Google Shape;269;p26"/>
          <p:cNvSpPr txBox="1"/>
          <p:nvPr/>
        </p:nvSpPr>
        <p:spPr>
          <a:xfrm>
            <a:off x="6092078" y="2226209"/>
            <a:ext cx="1050720" cy="24384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情報</a:t>
            </a:r>
            <a:endParaRPr sz="1440" b="1">
              <a:solidFill>
                <a:srgbClr val="000000"/>
              </a:solidFill>
              <a:latin typeface="Arial"/>
              <a:ea typeface="Arial"/>
              <a:cs typeface="Arial"/>
              <a:sym typeface="Arial"/>
            </a:endParaRPr>
          </a:p>
        </p:txBody>
      </p:sp>
      <p:sp>
        <p:nvSpPr>
          <p:cNvPr id="270" name="Google Shape;270;p26"/>
          <p:cNvSpPr/>
          <p:nvPr/>
        </p:nvSpPr>
        <p:spPr>
          <a:xfrm>
            <a:off x="1999706" y="2978363"/>
            <a:ext cx="213600" cy="219600"/>
          </a:xfrm>
          <a:prstGeom prst="ellipse">
            <a:avLst/>
          </a:prstGeom>
          <a:solidFill>
            <a:srgbClr val="D4FCA9"/>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271" name="Google Shape;271;p26"/>
          <p:cNvSpPr/>
          <p:nvPr/>
        </p:nvSpPr>
        <p:spPr>
          <a:xfrm>
            <a:off x="3206090" y="2978363"/>
            <a:ext cx="213600" cy="219600"/>
          </a:xfrm>
          <a:prstGeom prst="ellipse">
            <a:avLst/>
          </a:prstGeom>
          <a:solidFill>
            <a:srgbClr val="D4FCA9"/>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272" name="Google Shape;272;p26"/>
          <p:cNvSpPr/>
          <p:nvPr/>
        </p:nvSpPr>
        <p:spPr>
          <a:xfrm>
            <a:off x="6667380" y="3456446"/>
            <a:ext cx="198000" cy="1980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273" name="Google Shape;273;p26"/>
          <p:cNvSpPr/>
          <p:nvPr/>
        </p:nvSpPr>
        <p:spPr>
          <a:xfrm>
            <a:off x="6357720" y="3456446"/>
            <a:ext cx="198000" cy="1980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274" name="Google Shape;274;p26"/>
          <p:cNvSpPr txBox="1"/>
          <p:nvPr/>
        </p:nvSpPr>
        <p:spPr>
          <a:xfrm>
            <a:off x="8248146" y="2226209"/>
            <a:ext cx="1050720" cy="24384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店舗</a:t>
            </a:r>
            <a:endParaRPr sz="1440" b="1">
              <a:solidFill>
                <a:srgbClr val="000000"/>
              </a:solidFill>
              <a:latin typeface="Arial"/>
              <a:ea typeface="Arial"/>
              <a:cs typeface="Arial"/>
              <a:sym typeface="Arial"/>
            </a:endParaRPr>
          </a:p>
        </p:txBody>
      </p:sp>
      <p:sp>
        <p:nvSpPr>
          <p:cNvPr id="275" name="Google Shape;275;p26"/>
          <p:cNvSpPr txBox="1"/>
          <p:nvPr/>
        </p:nvSpPr>
        <p:spPr>
          <a:xfrm>
            <a:off x="9223146" y="2226209"/>
            <a:ext cx="1050720" cy="24384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その他</a:t>
            </a:r>
            <a:endParaRPr sz="1440" b="1">
              <a:solidFill>
                <a:srgbClr val="000000"/>
              </a:solidFill>
              <a:latin typeface="Arial"/>
              <a:ea typeface="Arial"/>
              <a:cs typeface="Arial"/>
              <a:sym typeface="Arial"/>
            </a:endParaRPr>
          </a:p>
        </p:txBody>
      </p:sp>
      <p:sp>
        <p:nvSpPr>
          <p:cNvPr id="276" name="Google Shape;276;p26"/>
          <p:cNvSpPr txBox="1"/>
          <p:nvPr/>
        </p:nvSpPr>
        <p:spPr>
          <a:xfrm>
            <a:off x="10221620" y="1095600"/>
            <a:ext cx="1050720" cy="104016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28920" tIns="28920" rIns="28920" bIns="28920" anchor="ctr" anchorCtr="0">
            <a:noAutofit/>
          </a:bodyPr>
          <a:lstStyle/>
          <a:p>
            <a:pPr algn="ctr">
              <a:lnSpc>
                <a:spcPct val="120000"/>
              </a:lnSpc>
              <a:buClr>
                <a:srgbClr val="000000"/>
              </a:buClr>
              <a:buSzPts val="1800"/>
            </a:pPr>
            <a:endParaRPr sz="800" b="1">
              <a:solidFill>
                <a:srgbClr val="000000"/>
              </a:solidFill>
              <a:latin typeface="Arial"/>
              <a:ea typeface="Arial"/>
              <a:cs typeface="Arial"/>
              <a:sym typeface="Arial"/>
            </a:endParaRPr>
          </a:p>
        </p:txBody>
      </p:sp>
      <p:sp>
        <p:nvSpPr>
          <p:cNvPr id="277" name="Google Shape;277;p26"/>
          <p:cNvSpPr txBox="1"/>
          <p:nvPr/>
        </p:nvSpPr>
        <p:spPr>
          <a:xfrm>
            <a:off x="10270421" y="1105760"/>
            <a:ext cx="1012320" cy="1011600"/>
          </a:xfrm>
          <a:prstGeom prst="rect">
            <a:avLst/>
          </a:prstGeom>
          <a:no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←イメージに近いものを配置すれば</a:t>
            </a:r>
            <a:r>
              <a:rPr lang="en-US" altLang="ja" sz="1120">
                <a:solidFill>
                  <a:srgbClr val="000000"/>
                </a:solidFill>
                <a:latin typeface="Arial"/>
                <a:ea typeface="Arial"/>
                <a:cs typeface="Arial"/>
                <a:sym typeface="Arial"/>
              </a:rPr>
              <a:t>OK</a:t>
            </a:r>
            <a:r>
              <a:rPr lang="ja" altLang="en-US" sz="1120">
                <a:solidFill>
                  <a:srgbClr val="000000"/>
                </a:solidFill>
                <a:latin typeface="Arial"/>
                <a:ea typeface="Arial"/>
                <a:cs typeface="Arial"/>
                <a:sym typeface="Arial"/>
              </a:rPr>
              <a:t>　正解があるわけではない</a:t>
            </a:r>
            <a:endParaRPr sz="1120">
              <a:solidFill>
                <a:srgbClr val="000000"/>
              </a:solidFill>
              <a:latin typeface="Arial"/>
              <a:ea typeface="Arial"/>
              <a:cs typeface="Arial"/>
              <a:sym typeface="Arial"/>
            </a:endParaRPr>
          </a:p>
        </p:txBody>
      </p:sp>
      <p:sp>
        <p:nvSpPr>
          <p:cNvPr id="278" name="Google Shape;278;p26"/>
          <p:cNvSpPr/>
          <p:nvPr/>
        </p:nvSpPr>
        <p:spPr>
          <a:xfrm>
            <a:off x="8830063" y="5095993"/>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sp>
        <p:nvSpPr>
          <p:cNvPr id="279" name="Google Shape;279;p26"/>
          <p:cNvSpPr/>
          <p:nvPr/>
        </p:nvSpPr>
        <p:spPr>
          <a:xfrm>
            <a:off x="4515847" y="4618172"/>
            <a:ext cx="1009166" cy="1617140"/>
          </a:xfrm>
          <a:custGeom>
            <a:avLst/>
            <a:gdLst/>
            <a:ahLst/>
            <a:cxnLst/>
            <a:rect l="l" t="t" r="r" b="b"/>
            <a:pathLst>
              <a:path w="45417" h="80857" extrusionOk="0">
                <a:moveTo>
                  <a:pt x="0" y="58"/>
                </a:moveTo>
                <a:lnTo>
                  <a:pt x="22793" y="0"/>
                </a:lnTo>
                <a:lnTo>
                  <a:pt x="22628" y="80857"/>
                </a:lnTo>
                <a:lnTo>
                  <a:pt x="45417" y="80818"/>
                </a:lnTo>
              </a:path>
            </a:pathLst>
          </a:custGeom>
          <a:noFill/>
          <a:ln w="28575" cap="flat" cmpd="sng">
            <a:solidFill>
              <a:srgbClr val="000000"/>
            </a:solidFill>
            <a:prstDash val="solid"/>
            <a:miter lim="400000"/>
            <a:headEnd type="stealth" w="med" len="med"/>
            <a:tailEnd type="none" w="sm" len="sm"/>
          </a:ln>
        </p:spPr>
        <p:txBody>
          <a:bodyPr spcFirstLastPara="1" wrap="square" lIns="29000" tIns="29000" rIns="29000" bIns="29000" anchor="ctr" anchorCtr="0">
            <a:noAutofit/>
          </a:bodyPr>
          <a:lstStyle/>
          <a:p>
            <a:pPr algn="ctr">
              <a:buClr>
                <a:srgbClr val="000000"/>
              </a:buClr>
              <a:buSzPts val="3400"/>
            </a:pPr>
            <a:endParaRPr sz="3040">
              <a:solidFill>
                <a:srgbClr val="000000"/>
              </a:solidFill>
              <a:latin typeface="Arial"/>
              <a:ea typeface="Arial"/>
              <a:cs typeface="Arial"/>
              <a:sym typeface="Arial"/>
            </a:endParaRPr>
          </a:p>
        </p:txBody>
      </p:sp>
      <p:sp>
        <p:nvSpPr>
          <p:cNvPr id="280" name="Google Shape;280;p26"/>
          <p:cNvSpPr/>
          <p:nvPr/>
        </p:nvSpPr>
        <p:spPr>
          <a:xfrm rot="10800000">
            <a:off x="3848578" y="4618172"/>
            <a:ext cx="1009166" cy="1617140"/>
          </a:xfrm>
          <a:custGeom>
            <a:avLst/>
            <a:gdLst/>
            <a:ahLst/>
            <a:cxnLst/>
            <a:rect l="l" t="t" r="r" b="b"/>
            <a:pathLst>
              <a:path w="45417" h="80857" extrusionOk="0">
                <a:moveTo>
                  <a:pt x="0" y="58"/>
                </a:moveTo>
                <a:lnTo>
                  <a:pt x="22793" y="0"/>
                </a:lnTo>
                <a:lnTo>
                  <a:pt x="22628" y="80857"/>
                </a:lnTo>
                <a:lnTo>
                  <a:pt x="45417" y="80818"/>
                </a:lnTo>
              </a:path>
            </a:pathLst>
          </a:custGeom>
          <a:noFill/>
          <a:ln w="28575" cap="flat" cmpd="sng">
            <a:solidFill>
              <a:srgbClr val="000000"/>
            </a:solidFill>
            <a:prstDash val="solid"/>
            <a:miter lim="400000"/>
            <a:headEnd type="stealth" w="med" len="med"/>
            <a:tailEnd type="none" w="sm" len="sm"/>
          </a:ln>
        </p:spPr>
        <p:txBody>
          <a:bodyPr spcFirstLastPara="1" wrap="square" lIns="29000" tIns="29000" rIns="29000" bIns="29000" anchor="ctr" anchorCtr="0">
            <a:noAutofit/>
          </a:bodyPr>
          <a:lstStyle/>
          <a:p>
            <a:pPr algn="ctr">
              <a:buClr>
                <a:srgbClr val="000000"/>
              </a:buClr>
              <a:buSzPts val="3400"/>
            </a:pPr>
            <a:endParaRPr sz="3040">
              <a:solidFill>
                <a:srgbClr val="000000"/>
              </a:solidFill>
              <a:latin typeface="Arial"/>
              <a:ea typeface="Arial"/>
              <a:cs typeface="Arial"/>
              <a:sym typeface="Arial"/>
            </a:endParaRPr>
          </a:p>
        </p:txBody>
      </p:sp>
      <p:sp>
        <p:nvSpPr>
          <p:cNvPr id="281" name="Google Shape;281;p26"/>
          <p:cNvSpPr/>
          <p:nvPr/>
        </p:nvSpPr>
        <p:spPr>
          <a:xfrm flipH="1">
            <a:off x="1809431" y="4618174"/>
            <a:ext cx="1009166" cy="1617140"/>
          </a:xfrm>
          <a:custGeom>
            <a:avLst/>
            <a:gdLst/>
            <a:ahLst/>
            <a:cxnLst/>
            <a:rect l="l" t="t" r="r" b="b"/>
            <a:pathLst>
              <a:path w="45417" h="80857" extrusionOk="0">
                <a:moveTo>
                  <a:pt x="0" y="58"/>
                </a:moveTo>
                <a:lnTo>
                  <a:pt x="22793" y="0"/>
                </a:lnTo>
                <a:lnTo>
                  <a:pt x="22628" y="80857"/>
                </a:lnTo>
                <a:lnTo>
                  <a:pt x="45417" y="80818"/>
                </a:lnTo>
              </a:path>
            </a:pathLst>
          </a:custGeom>
          <a:noFill/>
          <a:ln w="28575" cap="flat" cmpd="sng">
            <a:solidFill>
              <a:srgbClr val="000000"/>
            </a:solidFill>
            <a:prstDash val="solid"/>
            <a:miter lim="400000"/>
            <a:headEnd type="stealth" w="med" len="med"/>
            <a:tailEnd type="none" w="sm" len="sm"/>
          </a:ln>
        </p:spPr>
        <p:txBody>
          <a:bodyPr spcFirstLastPara="1" wrap="square" lIns="29000" tIns="29000" rIns="29000" bIns="29000" anchor="ctr" anchorCtr="0">
            <a:noAutofit/>
          </a:bodyPr>
          <a:lstStyle/>
          <a:p>
            <a:pPr algn="ctr">
              <a:buClr>
                <a:srgbClr val="000000"/>
              </a:buClr>
              <a:buSzPts val="3400"/>
            </a:pPr>
            <a:endParaRPr sz="3040">
              <a:solidFill>
                <a:srgbClr val="000000"/>
              </a:solidFill>
              <a:latin typeface="Arial"/>
              <a:ea typeface="Arial"/>
              <a:cs typeface="Arial"/>
              <a:sym typeface="Arial"/>
            </a:endParaRPr>
          </a:p>
        </p:txBody>
      </p:sp>
      <p:sp>
        <p:nvSpPr>
          <p:cNvPr id="282" name="Google Shape;282;p26"/>
          <p:cNvSpPr/>
          <p:nvPr/>
        </p:nvSpPr>
        <p:spPr>
          <a:xfrm rot="10800000" flipH="1">
            <a:off x="2471557" y="4618172"/>
            <a:ext cx="1009166" cy="1617140"/>
          </a:xfrm>
          <a:custGeom>
            <a:avLst/>
            <a:gdLst/>
            <a:ahLst/>
            <a:cxnLst/>
            <a:rect l="l" t="t" r="r" b="b"/>
            <a:pathLst>
              <a:path w="45417" h="80857" extrusionOk="0">
                <a:moveTo>
                  <a:pt x="0" y="58"/>
                </a:moveTo>
                <a:lnTo>
                  <a:pt x="22793" y="0"/>
                </a:lnTo>
                <a:lnTo>
                  <a:pt x="22628" y="80857"/>
                </a:lnTo>
                <a:lnTo>
                  <a:pt x="45417" y="80818"/>
                </a:lnTo>
              </a:path>
            </a:pathLst>
          </a:custGeom>
          <a:noFill/>
          <a:ln w="28575" cap="flat" cmpd="sng">
            <a:solidFill>
              <a:srgbClr val="000000"/>
            </a:solidFill>
            <a:prstDash val="solid"/>
            <a:miter lim="400000"/>
            <a:headEnd type="stealth" w="med" len="med"/>
            <a:tailEnd type="none" w="sm" len="sm"/>
          </a:ln>
        </p:spPr>
        <p:txBody>
          <a:bodyPr spcFirstLastPara="1" wrap="square" lIns="29000" tIns="29000" rIns="29000" bIns="29000" anchor="ctr" anchorCtr="0">
            <a:noAutofit/>
          </a:bodyPr>
          <a:lstStyle/>
          <a:p>
            <a:pPr algn="ctr">
              <a:buClr>
                <a:srgbClr val="000000"/>
              </a:buClr>
              <a:buSzPts val="3400"/>
            </a:pPr>
            <a:endParaRPr sz="3040">
              <a:solidFill>
                <a:srgbClr val="000000"/>
              </a:solidFill>
              <a:latin typeface="Arial"/>
              <a:ea typeface="Arial"/>
              <a:cs typeface="Arial"/>
              <a:sym typeface="Arial"/>
            </a:endParaRPr>
          </a:p>
        </p:txBody>
      </p:sp>
      <p:sp>
        <p:nvSpPr>
          <p:cNvPr id="283" name="Google Shape;283;p26"/>
          <p:cNvSpPr txBox="1"/>
          <p:nvPr/>
        </p:nvSpPr>
        <p:spPr>
          <a:xfrm>
            <a:off x="7477760" y="6035020"/>
            <a:ext cx="548400" cy="640800"/>
          </a:xfrm>
          <a:prstGeom prst="rect">
            <a:avLst/>
          </a:prstGeom>
          <a:solidFill>
            <a:srgbClr val="EFEFEF"/>
          </a:solidFill>
          <a:ln>
            <a:noFill/>
          </a:ln>
        </p:spPr>
        <p:txBody>
          <a:bodyPr spcFirstLastPara="1" wrap="square" lIns="28920" tIns="28920" rIns="28920" bIns="28920" anchor="ctr" anchorCtr="0">
            <a:noAutofit/>
          </a:bodyPr>
          <a:lstStyle/>
          <a:p>
            <a:pPr algn="ctr">
              <a:lnSpc>
                <a:spcPct val="115000"/>
              </a:lnSpc>
              <a:buClr>
                <a:srgbClr val="000000"/>
              </a:buClr>
              <a:buSzPts val="1800"/>
            </a:pPr>
            <a:r>
              <a:rPr lang="ja" altLang="en-US" sz="1440" b="1">
                <a:solidFill>
                  <a:srgbClr val="000000"/>
                </a:solidFill>
                <a:latin typeface="Arial"/>
                <a:ea typeface="Arial"/>
                <a:cs typeface="Arial"/>
                <a:sym typeface="Arial"/>
              </a:rPr>
              <a:t>全</a:t>
            </a:r>
            <a:endParaRPr sz="1440" b="1">
              <a:solidFill>
                <a:srgbClr val="000000"/>
              </a:solidFill>
              <a:latin typeface="Arial"/>
              <a:ea typeface="Arial"/>
              <a:cs typeface="Arial"/>
              <a:sym typeface="Arial"/>
            </a:endParaRPr>
          </a:p>
          <a:p>
            <a:pPr algn="ctr">
              <a:lnSpc>
                <a:spcPct val="115000"/>
              </a:lnSpc>
              <a:buClr>
                <a:srgbClr val="000000"/>
              </a:buClr>
              <a:buSzPts val="1800"/>
            </a:pPr>
            <a:r>
              <a:rPr lang="ja" altLang="en-US" sz="1440" b="1">
                <a:solidFill>
                  <a:srgbClr val="000000"/>
                </a:solidFill>
                <a:latin typeface="Arial"/>
                <a:ea typeface="Arial"/>
                <a:cs typeface="Arial"/>
                <a:sym typeface="Arial"/>
              </a:rPr>
              <a:t>体</a:t>
            </a:r>
            <a:endParaRPr sz="800" b="1">
              <a:solidFill>
                <a:srgbClr val="000000"/>
              </a:solidFill>
              <a:latin typeface="Arial"/>
              <a:ea typeface="Arial"/>
              <a:cs typeface="Arial"/>
              <a:sym typeface="Arial"/>
            </a:endParaRPr>
          </a:p>
        </p:txBody>
      </p:sp>
      <p:sp>
        <p:nvSpPr>
          <p:cNvPr id="284" name="Google Shape;284;p26"/>
          <p:cNvSpPr txBox="1"/>
          <p:nvPr/>
        </p:nvSpPr>
        <p:spPr>
          <a:xfrm>
            <a:off x="8266260" y="6035020"/>
            <a:ext cx="3016560" cy="640800"/>
          </a:xfrm>
          <a:prstGeom prst="rect">
            <a:avLst/>
          </a:prstGeom>
          <a:solidFill>
            <a:srgbClr val="FFFFFF"/>
          </a:solidFill>
          <a:ln w="9525" cap="flat" cmpd="sng">
            <a:solidFill>
              <a:srgbClr val="000000"/>
            </a:solidFill>
            <a:prstDash val="dash"/>
            <a:round/>
            <a:headEnd type="none" w="sm" len="sm"/>
            <a:tailEnd type="none" w="sm" len="sm"/>
          </a:ln>
        </p:spPr>
        <p:txBody>
          <a:bodyPr spcFirstLastPara="1" wrap="square" lIns="28920" tIns="28920" rIns="28920" bIns="28920" anchor="ctr" anchorCtr="0">
            <a:noAutofit/>
          </a:bodyPr>
          <a:lstStyle/>
          <a:p>
            <a:pPr algn="ctr">
              <a:lnSpc>
                <a:spcPct val="120000"/>
              </a:lnSpc>
              <a:buClr>
                <a:srgbClr val="000000"/>
              </a:buClr>
              <a:buSzPts val="1800"/>
            </a:pPr>
            <a:endParaRPr sz="800" b="1">
              <a:solidFill>
                <a:srgbClr val="000000"/>
              </a:solidFill>
              <a:latin typeface="Arial"/>
              <a:ea typeface="Arial"/>
              <a:cs typeface="Arial"/>
              <a:sym typeface="Arial"/>
            </a:endParaRPr>
          </a:p>
        </p:txBody>
      </p:sp>
      <p:sp>
        <p:nvSpPr>
          <p:cNvPr id="285" name="Google Shape;285;p26"/>
          <p:cNvSpPr txBox="1"/>
          <p:nvPr/>
        </p:nvSpPr>
        <p:spPr>
          <a:xfrm>
            <a:off x="8278440" y="6040880"/>
            <a:ext cx="3025680" cy="640800"/>
          </a:xfrm>
          <a:prstGeom prst="rect">
            <a:avLst/>
          </a:prstGeom>
          <a:no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ビジネスモデル図解は、そのビジネスにおいて最も重要な経営資源や価値の流れを可視化するためのツール（</a:t>
            </a:r>
            <a:r>
              <a:rPr lang="en-US" altLang="ja" sz="1120">
                <a:solidFill>
                  <a:srgbClr val="000000"/>
                </a:solidFill>
                <a:latin typeface="Arial"/>
                <a:ea typeface="Arial"/>
                <a:cs typeface="Arial"/>
                <a:sym typeface="Arial"/>
              </a:rPr>
              <a:t>3×3</a:t>
            </a:r>
            <a:r>
              <a:rPr lang="ja" altLang="en-US" sz="1120">
                <a:solidFill>
                  <a:srgbClr val="000000"/>
                </a:solidFill>
                <a:latin typeface="Arial"/>
                <a:ea typeface="Arial"/>
                <a:cs typeface="Arial"/>
                <a:sym typeface="Arial"/>
              </a:rPr>
              <a:t>におさめるルール）</a:t>
            </a:r>
            <a:endParaRPr sz="1120">
              <a:solidFill>
                <a:srgbClr val="000000"/>
              </a:solidFill>
              <a:latin typeface="Arial"/>
              <a:ea typeface="Arial"/>
              <a:cs typeface="Arial"/>
              <a:sym typeface="Arial"/>
            </a:endParaRPr>
          </a:p>
        </p:txBody>
      </p:sp>
      <p:sp>
        <p:nvSpPr>
          <p:cNvPr id="286" name="Google Shape;286;p26"/>
          <p:cNvSpPr txBox="1"/>
          <p:nvPr/>
        </p:nvSpPr>
        <p:spPr>
          <a:xfrm>
            <a:off x="609600" y="0"/>
            <a:ext cx="10972800" cy="765120"/>
          </a:xfrm>
          <a:prstGeom prst="rect">
            <a:avLst/>
          </a:prstGeom>
          <a:noFill/>
          <a:ln>
            <a:noFill/>
          </a:ln>
        </p:spPr>
        <p:txBody>
          <a:bodyPr spcFirstLastPara="1" wrap="square" lIns="73140" tIns="73140" rIns="73140" bIns="73140" anchor="ctr" anchorCtr="0">
            <a:noAutofit/>
          </a:bodyPr>
          <a:lstStyle/>
          <a:p>
            <a:pPr algn="ctr">
              <a:buClr>
                <a:srgbClr val="000000"/>
              </a:buClr>
              <a:buSzPts val="3000"/>
            </a:pPr>
            <a:r>
              <a:rPr lang="ja" altLang="en-US" sz="2400">
                <a:solidFill>
                  <a:srgbClr val="434343"/>
                </a:solidFill>
                <a:latin typeface="Arial"/>
                <a:ea typeface="Arial"/>
                <a:cs typeface="Arial"/>
                <a:sym typeface="Arial"/>
              </a:rPr>
              <a:t>ビジネスモデル図解ツールキット</a:t>
            </a:r>
            <a:endParaRPr sz="2400">
              <a:solidFill>
                <a:srgbClr val="434343"/>
              </a:solidFill>
              <a:latin typeface="Arial"/>
              <a:ea typeface="Arial"/>
              <a:cs typeface="Arial"/>
              <a:sym typeface="Arial"/>
            </a:endParaRPr>
          </a:p>
        </p:txBody>
      </p:sp>
      <p:grpSp>
        <p:nvGrpSpPr>
          <p:cNvPr id="287" name="Google Shape;287;p26"/>
          <p:cNvGrpSpPr/>
          <p:nvPr/>
        </p:nvGrpSpPr>
        <p:grpSpPr>
          <a:xfrm>
            <a:off x="8494850" y="1096836"/>
            <a:ext cx="565291" cy="1018127"/>
            <a:chOff x="0" y="0"/>
            <a:chExt cx="1893900" cy="3411039"/>
          </a:xfrm>
        </p:grpSpPr>
        <p:sp>
          <p:nvSpPr>
            <p:cNvPr id="288" name="Google Shape;288;p26"/>
            <p:cNvSpPr/>
            <p:nvPr/>
          </p:nvSpPr>
          <p:spPr>
            <a:xfrm>
              <a:off x="0" y="38439"/>
              <a:ext cx="1893900" cy="3372600"/>
            </a:xfrm>
            <a:prstGeom prst="rect">
              <a:avLst/>
            </a:prstGeom>
            <a:solidFill>
              <a:srgbClr val="FFFFFF"/>
            </a:solidFill>
            <a:ln w="38100" cap="flat" cmpd="sng">
              <a:solidFill>
                <a:srgbClr val="000000"/>
              </a:solidFill>
              <a:prstDash val="solid"/>
              <a:miter lim="400000"/>
              <a:headEnd type="none" w="sm" len="sm"/>
              <a:tailEnd type="none" w="sm" len="sm"/>
            </a:ln>
          </p:spPr>
          <p:txBody>
            <a:bodyPr spcFirstLastPara="1" wrap="square" lIns="81280" tIns="81280" rIns="81280" bIns="81280" anchor="ctr" anchorCtr="0">
              <a:noAutofit/>
            </a:bodyPr>
            <a:lstStyle/>
            <a:p>
              <a:pPr>
                <a:lnSpc>
                  <a:spcPct val="50000"/>
                </a:lnSpc>
              </a:pPr>
              <a:endParaRPr sz="1120">
                <a:solidFill>
                  <a:srgbClr val="000000"/>
                </a:solidFill>
                <a:latin typeface="Arial"/>
                <a:ea typeface="Arial"/>
                <a:cs typeface="Arial"/>
                <a:sym typeface="Arial"/>
              </a:endParaRPr>
            </a:p>
          </p:txBody>
        </p:sp>
        <p:sp>
          <p:nvSpPr>
            <p:cNvPr id="289" name="Google Shape;289;p26"/>
            <p:cNvSpPr/>
            <p:nvPr/>
          </p:nvSpPr>
          <p:spPr>
            <a:xfrm>
              <a:off x="0" y="38439"/>
              <a:ext cx="1893900" cy="924000"/>
            </a:xfrm>
            <a:prstGeom prst="rect">
              <a:avLst/>
            </a:prstGeom>
            <a:noFill/>
            <a:ln w="19050" cap="flat" cmpd="sng">
              <a:solidFill>
                <a:srgbClr val="000000"/>
              </a:solidFill>
              <a:prstDash val="solid"/>
              <a:miter lim="400000"/>
              <a:headEnd type="none" w="sm" len="sm"/>
              <a:tailEnd type="none" w="sm" len="sm"/>
            </a:ln>
          </p:spPr>
          <p:txBody>
            <a:bodyPr spcFirstLastPara="1" wrap="square" lIns="81280" tIns="81280" rIns="81280" bIns="81280" anchor="ctr" anchorCtr="0">
              <a:noAutofit/>
            </a:bodyPr>
            <a:lstStyle/>
            <a:p>
              <a:pPr>
                <a:lnSpc>
                  <a:spcPct val="50000"/>
                </a:lnSpc>
              </a:pPr>
              <a:endParaRPr sz="1120">
                <a:solidFill>
                  <a:srgbClr val="000000"/>
                </a:solidFill>
                <a:latin typeface="Arial"/>
                <a:ea typeface="Arial"/>
                <a:cs typeface="Arial"/>
                <a:sym typeface="Arial"/>
              </a:endParaRPr>
            </a:p>
          </p:txBody>
        </p:sp>
        <p:sp>
          <p:nvSpPr>
            <p:cNvPr id="290" name="Google Shape;290;p26"/>
            <p:cNvSpPr/>
            <p:nvPr/>
          </p:nvSpPr>
          <p:spPr>
            <a:xfrm>
              <a:off x="549764" y="2509440"/>
              <a:ext cx="794400" cy="895500"/>
            </a:xfrm>
            <a:prstGeom prst="rect">
              <a:avLst/>
            </a:prstGeom>
            <a:noFill/>
            <a:ln w="19050" cap="flat" cmpd="sng">
              <a:solidFill>
                <a:srgbClr val="000000"/>
              </a:solidFill>
              <a:prstDash val="solid"/>
              <a:miter lim="400000"/>
              <a:headEnd type="none" w="sm" len="sm"/>
              <a:tailEnd type="none" w="sm" len="sm"/>
            </a:ln>
          </p:spPr>
          <p:txBody>
            <a:bodyPr spcFirstLastPara="1" wrap="square" lIns="81280" tIns="81280" rIns="81280" bIns="81280" anchor="ctr" anchorCtr="0">
              <a:noAutofit/>
            </a:bodyPr>
            <a:lstStyle/>
            <a:p>
              <a:pPr>
                <a:lnSpc>
                  <a:spcPct val="50000"/>
                </a:lnSpc>
              </a:pPr>
              <a:endParaRPr sz="1120">
                <a:solidFill>
                  <a:srgbClr val="000000"/>
                </a:solidFill>
                <a:latin typeface="Arial"/>
                <a:ea typeface="Arial"/>
                <a:cs typeface="Arial"/>
                <a:sym typeface="Arial"/>
              </a:endParaRPr>
            </a:p>
          </p:txBody>
        </p:sp>
        <p:cxnSp>
          <p:nvCxnSpPr>
            <p:cNvPr id="291" name="Google Shape;291;p26"/>
            <p:cNvCxnSpPr/>
            <p:nvPr/>
          </p:nvCxnSpPr>
          <p:spPr>
            <a:xfrm>
              <a:off x="495285" y="0"/>
              <a:ext cx="0" cy="984900"/>
            </a:xfrm>
            <a:prstGeom prst="straightConnector1">
              <a:avLst/>
            </a:prstGeom>
            <a:noFill/>
            <a:ln w="19050" cap="flat" cmpd="sng">
              <a:solidFill>
                <a:srgbClr val="000000"/>
              </a:solidFill>
              <a:prstDash val="solid"/>
              <a:miter lim="400000"/>
              <a:headEnd type="none" w="sm" len="sm"/>
              <a:tailEnd type="none" w="sm" len="sm"/>
            </a:ln>
          </p:spPr>
        </p:cxnSp>
        <p:cxnSp>
          <p:nvCxnSpPr>
            <p:cNvPr id="292" name="Google Shape;292;p26"/>
            <p:cNvCxnSpPr/>
            <p:nvPr/>
          </p:nvCxnSpPr>
          <p:spPr>
            <a:xfrm>
              <a:off x="951671" y="0"/>
              <a:ext cx="0" cy="984900"/>
            </a:xfrm>
            <a:prstGeom prst="straightConnector1">
              <a:avLst/>
            </a:prstGeom>
            <a:noFill/>
            <a:ln w="19050" cap="flat" cmpd="sng">
              <a:solidFill>
                <a:srgbClr val="000000"/>
              </a:solidFill>
              <a:prstDash val="solid"/>
              <a:miter lim="400000"/>
              <a:headEnd type="none" w="sm" len="sm"/>
              <a:tailEnd type="none" w="sm" len="sm"/>
            </a:ln>
          </p:spPr>
        </p:cxnSp>
        <p:cxnSp>
          <p:nvCxnSpPr>
            <p:cNvPr id="293" name="Google Shape;293;p26"/>
            <p:cNvCxnSpPr/>
            <p:nvPr/>
          </p:nvCxnSpPr>
          <p:spPr>
            <a:xfrm>
              <a:off x="1396171" y="0"/>
              <a:ext cx="0" cy="984900"/>
            </a:xfrm>
            <a:prstGeom prst="straightConnector1">
              <a:avLst/>
            </a:prstGeom>
            <a:noFill/>
            <a:ln w="19050" cap="flat" cmpd="sng">
              <a:solidFill>
                <a:srgbClr val="000000"/>
              </a:solidFill>
              <a:prstDash val="solid"/>
              <a:miter lim="400000"/>
              <a:headEnd type="none" w="sm" len="sm"/>
              <a:tailEnd type="none" w="sm" len="sm"/>
            </a:ln>
          </p:spPr>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97"/>
        <p:cNvGrpSpPr/>
        <p:nvPr/>
      </p:nvGrpSpPr>
      <p:grpSpPr>
        <a:xfrm>
          <a:off x="0" y="0"/>
          <a:ext cx="0" cy="0"/>
          <a:chOff x="0" y="0"/>
          <a:chExt cx="0" cy="0"/>
        </a:xfrm>
      </p:grpSpPr>
      <p:grpSp>
        <p:nvGrpSpPr>
          <p:cNvPr id="298" name="Google Shape;298;p27"/>
          <p:cNvGrpSpPr/>
          <p:nvPr/>
        </p:nvGrpSpPr>
        <p:grpSpPr>
          <a:xfrm>
            <a:off x="3856842" y="5255993"/>
            <a:ext cx="552240" cy="1016004"/>
            <a:chOff x="2956672" y="1384595"/>
            <a:chExt cx="690300" cy="1270005"/>
          </a:xfrm>
        </p:grpSpPr>
        <p:sp>
          <p:nvSpPr>
            <p:cNvPr id="299" name="Google Shape;299;p27"/>
            <p:cNvSpPr/>
            <p:nvPr/>
          </p:nvSpPr>
          <p:spPr>
            <a:xfrm>
              <a:off x="2956672" y="1384595"/>
              <a:ext cx="690300" cy="1264500"/>
            </a:xfrm>
            <a:prstGeom prst="rect">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00" name="Google Shape;300;p27"/>
            <p:cNvSpPr/>
            <p:nvPr/>
          </p:nvSpPr>
          <p:spPr>
            <a:xfrm>
              <a:off x="3074025"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01" name="Google Shape;301;p27"/>
            <p:cNvSpPr/>
            <p:nvPr/>
          </p:nvSpPr>
          <p:spPr>
            <a:xfrm>
              <a:off x="3347800"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02" name="Google Shape;302;p27"/>
            <p:cNvSpPr/>
            <p:nvPr/>
          </p:nvSpPr>
          <p:spPr>
            <a:xfrm>
              <a:off x="3074025"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03" name="Google Shape;303;p27"/>
            <p:cNvSpPr/>
            <p:nvPr/>
          </p:nvSpPr>
          <p:spPr>
            <a:xfrm>
              <a:off x="3347800"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04" name="Google Shape;304;p27"/>
            <p:cNvSpPr/>
            <p:nvPr/>
          </p:nvSpPr>
          <p:spPr>
            <a:xfrm>
              <a:off x="3074025"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05" name="Google Shape;305;p27"/>
            <p:cNvSpPr/>
            <p:nvPr/>
          </p:nvSpPr>
          <p:spPr>
            <a:xfrm>
              <a:off x="3347800"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06" name="Google Shape;306;p27"/>
            <p:cNvSpPr/>
            <p:nvPr/>
          </p:nvSpPr>
          <p:spPr>
            <a:xfrm>
              <a:off x="3130500" y="2419100"/>
              <a:ext cx="345300" cy="235500"/>
            </a:xfrm>
            <a:prstGeom prst="rect">
              <a:avLst/>
            </a:prstGeom>
            <a:no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grpSp>
      <p:grpSp>
        <p:nvGrpSpPr>
          <p:cNvPr id="307" name="Google Shape;307;p27"/>
          <p:cNvGrpSpPr/>
          <p:nvPr/>
        </p:nvGrpSpPr>
        <p:grpSpPr>
          <a:xfrm>
            <a:off x="5815827" y="5255993"/>
            <a:ext cx="552240" cy="1016004"/>
            <a:chOff x="2956672" y="1384595"/>
            <a:chExt cx="690300" cy="1270005"/>
          </a:xfrm>
        </p:grpSpPr>
        <p:sp>
          <p:nvSpPr>
            <p:cNvPr id="308" name="Google Shape;308;p27"/>
            <p:cNvSpPr/>
            <p:nvPr/>
          </p:nvSpPr>
          <p:spPr>
            <a:xfrm>
              <a:off x="2956672" y="1384595"/>
              <a:ext cx="690300" cy="1264500"/>
            </a:xfrm>
            <a:prstGeom prst="rect">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09" name="Google Shape;309;p27"/>
            <p:cNvSpPr/>
            <p:nvPr/>
          </p:nvSpPr>
          <p:spPr>
            <a:xfrm>
              <a:off x="3074025"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10" name="Google Shape;310;p27"/>
            <p:cNvSpPr/>
            <p:nvPr/>
          </p:nvSpPr>
          <p:spPr>
            <a:xfrm>
              <a:off x="3347800"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11" name="Google Shape;311;p27"/>
            <p:cNvSpPr/>
            <p:nvPr/>
          </p:nvSpPr>
          <p:spPr>
            <a:xfrm>
              <a:off x="3074025"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12" name="Google Shape;312;p27"/>
            <p:cNvSpPr/>
            <p:nvPr/>
          </p:nvSpPr>
          <p:spPr>
            <a:xfrm>
              <a:off x="3347800"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13" name="Google Shape;313;p27"/>
            <p:cNvSpPr/>
            <p:nvPr/>
          </p:nvSpPr>
          <p:spPr>
            <a:xfrm>
              <a:off x="3074025"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14" name="Google Shape;314;p27"/>
            <p:cNvSpPr/>
            <p:nvPr/>
          </p:nvSpPr>
          <p:spPr>
            <a:xfrm>
              <a:off x="3347800"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15" name="Google Shape;315;p27"/>
            <p:cNvSpPr/>
            <p:nvPr/>
          </p:nvSpPr>
          <p:spPr>
            <a:xfrm>
              <a:off x="3130500" y="2419100"/>
              <a:ext cx="345300" cy="235500"/>
            </a:xfrm>
            <a:prstGeom prst="rect">
              <a:avLst/>
            </a:prstGeom>
            <a:no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grpSp>
      <p:sp>
        <p:nvSpPr>
          <p:cNvPr id="316" name="Google Shape;316;p27"/>
          <p:cNvSpPr/>
          <p:nvPr/>
        </p:nvSpPr>
        <p:spPr>
          <a:xfrm>
            <a:off x="5798718" y="3140653"/>
            <a:ext cx="552240" cy="1011600"/>
          </a:xfrm>
          <a:prstGeom prst="rect">
            <a:avLst/>
          </a:prstGeom>
          <a:no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nSpc>
                <a:spcPct val="50000"/>
              </a:lnSpc>
              <a:buClr>
                <a:srgbClr val="000000"/>
              </a:buClr>
              <a:buSzPts val="3400"/>
            </a:pPr>
            <a:endParaRPr sz="2720">
              <a:solidFill>
                <a:srgbClr val="000000"/>
              </a:solidFill>
              <a:latin typeface="Arial"/>
              <a:ea typeface="Arial"/>
              <a:cs typeface="Arial"/>
              <a:sym typeface="Arial"/>
            </a:endParaRPr>
          </a:p>
        </p:txBody>
      </p:sp>
      <p:grpSp>
        <p:nvGrpSpPr>
          <p:cNvPr id="317" name="Google Shape;317;p27"/>
          <p:cNvGrpSpPr/>
          <p:nvPr/>
        </p:nvGrpSpPr>
        <p:grpSpPr>
          <a:xfrm>
            <a:off x="7773866" y="3141870"/>
            <a:ext cx="571440" cy="1011600"/>
            <a:chOff x="7155962" y="1384607"/>
            <a:chExt cx="714300" cy="1264500"/>
          </a:xfrm>
        </p:grpSpPr>
        <p:sp>
          <p:nvSpPr>
            <p:cNvPr id="318" name="Google Shape;318;p27"/>
            <p:cNvSpPr/>
            <p:nvPr/>
          </p:nvSpPr>
          <p:spPr>
            <a:xfrm>
              <a:off x="7167935" y="1716206"/>
              <a:ext cx="690300" cy="909900"/>
            </a:xfrm>
            <a:prstGeom prst="rect">
              <a:avLst/>
            </a:prstGeom>
            <a:solidFill>
              <a:srgbClr val="CBECFA"/>
            </a:solidFill>
            <a:ln>
              <a:noFill/>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319" name="Google Shape;319;p27"/>
            <p:cNvSpPr/>
            <p:nvPr/>
          </p:nvSpPr>
          <p:spPr>
            <a:xfrm>
              <a:off x="7167935" y="1384607"/>
              <a:ext cx="690300" cy="1264500"/>
            </a:xfrm>
            <a:prstGeom prst="rect">
              <a:avLst/>
            </a:prstGeom>
            <a:no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cxnSp>
          <p:nvCxnSpPr>
            <p:cNvPr id="320" name="Google Shape;320;p27"/>
            <p:cNvCxnSpPr/>
            <p:nvPr/>
          </p:nvCxnSpPr>
          <p:spPr>
            <a:xfrm>
              <a:off x="7155962" y="1725294"/>
              <a:ext cx="714300" cy="0"/>
            </a:xfrm>
            <a:prstGeom prst="straightConnector1">
              <a:avLst/>
            </a:prstGeom>
            <a:noFill/>
            <a:ln w="19050" cap="flat" cmpd="sng">
              <a:solidFill>
                <a:srgbClr val="000000"/>
              </a:solidFill>
              <a:prstDash val="solid"/>
              <a:miter lim="400000"/>
              <a:headEnd type="none" w="sm" len="sm"/>
              <a:tailEnd type="none" w="sm" len="sm"/>
            </a:ln>
          </p:spPr>
        </p:cxnSp>
      </p:grpSp>
      <p:grpSp>
        <p:nvGrpSpPr>
          <p:cNvPr id="321" name="Google Shape;321;p27"/>
          <p:cNvGrpSpPr/>
          <p:nvPr/>
        </p:nvGrpSpPr>
        <p:grpSpPr>
          <a:xfrm>
            <a:off x="7771949" y="1028259"/>
            <a:ext cx="552289" cy="1022489"/>
            <a:chOff x="-1" y="0"/>
            <a:chExt cx="946737" cy="1704148"/>
          </a:xfrm>
        </p:grpSpPr>
        <p:sp>
          <p:nvSpPr>
            <p:cNvPr id="322" name="Google Shape;322;p27"/>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323" name="Google Shape;323;p27"/>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grpSp>
        <p:nvGrpSpPr>
          <p:cNvPr id="324" name="Google Shape;324;p27"/>
          <p:cNvGrpSpPr/>
          <p:nvPr/>
        </p:nvGrpSpPr>
        <p:grpSpPr>
          <a:xfrm>
            <a:off x="5807684" y="1028259"/>
            <a:ext cx="552289" cy="1022489"/>
            <a:chOff x="-1" y="0"/>
            <a:chExt cx="946737" cy="1704148"/>
          </a:xfrm>
        </p:grpSpPr>
        <p:sp>
          <p:nvSpPr>
            <p:cNvPr id="325" name="Google Shape;325;p27"/>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326" name="Google Shape;326;p27"/>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sp>
        <p:nvSpPr>
          <p:cNvPr id="327" name="Google Shape;327;p27"/>
          <p:cNvSpPr/>
          <p:nvPr/>
        </p:nvSpPr>
        <p:spPr>
          <a:xfrm rot="-5400000" flipH="1">
            <a:off x="3901919" y="1504201"/>
            <a:ext cx="1752192" cy="1632830"/>
          </a:xfrm>
          <a:custGeom>
            <a:avLst/>
            <a:gdLst/>
            <a:ahLst/>
            <a:cxnLst/>
            <a:rect l="l" t="t" r="r" b="b"/>
            <a:pathLst>
              <a:path w="21600" h="21600" extrusionOk="0">
                <a:moveTo>
                  <a:pt x="21600" y="0"/>
                </a:moveTo>
                <a:lnTo>
                  <a:pt x="0" y="0"/>
                </a:lnTo>
                <a:lnTo>
                  <a:pt x="0" y="21600"/>
                </a:lnTo>
              </a:path>
            </a:pathLst>
          </a:custGeom>
          <a:noFill/>
          <a:ln w="28575" cap="flat" cmpd="sng">
            <a:solidFill>
              <a:srgbClr val="000000"/>
            </a:solidFill>
            <a:prstDash val="solid"/>
            <a:miter lim="400000"/>
            <a:headEnd type="stealth" w="med" len="med"/>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328" name="Google Shape;328;p27"/>
          <p:cNvSpPr/>
          <p:nvPr/>
        </p:nvSpPr>
        <p:spPr>
          <a:xfrm>
            <a:off x="5389100" y="920181"/>
            <a:ext cx="1361040" cy="5697840"/>
          </a:xfrm>
          <a:prstGeom prst="rect">
            <a:avLst/>
          </a:prstGeom>
          <a:noFill/>
          <a:ln w="19050" cap="flat" cmpd="sng">
            <a:solidFill>
              <a:srgbClr val="999999"/>
            </a:solidFill>
            <a:prstDash val="dash"/>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999999"/>
              </a:solidFill>
              <a:latin typeface="Arial"/>
              <a:ea typeface="Arial"/>
              <a:cs typeface="Arial"/>
              <a:sym typeface="Arial"/>
            </a:endParaRPr>
          </a:p>
        </p:txBody>
      </p:sp>
      <p:cxnSp>
        <p:nvCxnSpPr>
          <p:cNvPr id="329" name="Google Shape;329;p27"/>
          <p:cNvCxnSpPr/>
          <p:nvPr/>
        </p:nvCxnSpPr>
        <p:spPr>
          <a:xfrm>
            <a:off x="6086260" y="2368609"/>
            <a:ext cx="0" cy="697200"/>
          </a:xfrm>
          <a:prstGeom prst="straightConnector1">
            <a:avLst/>
          </a:prstGeom>
          <a:noFill/>
          <a:ln w="28575" cap="flat" cmpd="sng">
            <a:solidFill>
              <a:srgbClr val="000000"/>
            </a:solidFill>
            <a:prstDash val="solid"/>
            <a:miter lim="400000"/>
            <a:headEnd type="none" w="sm" len="sm"/>
            <a:tailEnd type="stealth" w="med" len="med"/>
          </a:ln>
        </p:spPr>
      </p:cxnSp>
      <p:cxnSp>
        <p:nvCxnSpPr>
          <p:cNvPr id="330" name="Google Shape;330;p27"/>
          <p:cNvCxnSpPr/>
          <p:nvPr/>
        </p:nvCxnSpPr>
        <p:spPr>
          <a:xfrm rot="10800000">
            <a:off x="6223410" y="4460660"/>
            <a:ext cx="0" cy="729600"/>
          </a:xfrm>
          <a:prstGeom prst="straightConnector1">
            <a:avLst/>
          </a:prstGeom>
          <a:noFill/>
          <a:ln w="28575" cap="flat" cmpd="sng">
            <a:solidFill>
              <a:srgbClr val="000000"/>
            </a:solidFill>
            <a:prstDash val="solid"/>
            <a:miter lim="400000"/>
            <a:headEnd type="none" w="sm" len="sm"/>
            <a:tailEnd type="stealth" w="med" len="med"/>
          </a:ln>
        </p:spPr>
      </p:cxnSp>
      <p:cxnSp>
        <p:nvCxnSpPr>
          <p:cNvPr id="331" name="Google Shape;331;p27"/>
          <p:cNvCxnSpPr/>
          <p:nvPr/>
        </p:nvCxnSpPr>
        <p:spPr>
          <a:xfrm>
            <a:off x="5948980" y="4501336"/>
            <a:ext cx="0" cy="697200"/>
          </a:xfrm>
          <a:prstGeom prst="straightConnector1">
            <a:avLst/>
          </a:prstGeom>
          <a:noFill/>
          <a:ln w="28575" cap="flat" cmpd="sng">
            <a:solidFill>
              <a:srgbClr val="000000"/>
            </a:solidFill>
            <a:prstDash val="solid"/>
            <a:miter lim="400000"/>
            <a:headEnd type="none" w="sm" len="sm"/>
            <a:tailEnd type="stealth" w="med" len="med"/>
          </a:ln>
        </p:spPr>
      </p:cxnSp>
      <p:sp>
        <p:nvSpPr>
          <p:cNvPr id="332" name="Google Shape;332;p27"/>
          <p:cNvSpPr/>
          <p:nvPr/>
        </p:nvSpPr>
        <p:spPr>
          <a:xfrm rot="5400000">
            <a:off x="5320120" y="1199560"/>
            <a:ext cx="1535280" cy="5223360"/>
          </a:xfrm>
          <a:prstGeom prst="rect">
            <a:avLst/>
          </a:prstGeom>
          <a:noFill/>
          <a:ln w="19050" cap="flat" cmpd="sng">
            <a:solidFill>
              <a:srgbClr val="999999"/>
            </a:solidFill>
            <a:prstDash val="dash"/>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999999"/>
              </a:solidFill>
              <a:latin typeface="Arial"/>
              <a:ea typeface="Arial"/>
              <a:cs typeface="Arial"/>
              <a:sym typeface="Arial"/>
            </a:endParaRPr>
          </a:p>
        </p:txBody>
      </p:sp>
      <p:sp>
        <p:nvSpPr>
          <p:cNvPr id="333" name="Google Shape;333;p27"/>
          <p:cNvSpPr/>
          <p:nvPr/>
        </p:nvSpPr>
        <p:spPr>
          <a:xfrm rot="-5400000" flipH="1">
            <a:off x="4258984" y="1860797"/>
            <a:ext cx="1384042" cy="1291810"/>
          </a:xfrm>
          <a:custGeom>
            <a:avLst/>
            <a:gdLst/>
            <a:ahLst/>
            <a:cxnLst/>
            <a:rect l="l" t="t" r="r" b="b"/>
            <a:pathLst>
              <a:path w="21600" h="21600" extrusionOk="0">
                <a:moveTo>
                  <a:pt x="21600" y="0"/>
                </a:moveTo>
                <a:lnTo>
                  <a:pt x="0" y="0"/>
                </a:lnTo>
                <a:lnTo>
                  <a:pt x="0" y="21600"/>
                </a:lnTo>
              </a:path>
            </a:pathLst>
          </a:custGeom>
          <a:noFill/>
          <a:ln w="28575" cap="flat" cmpd="sng">
            <a:solidFill>
              <a:srgbClr val="000000"/>
            </a:solidFill>
            <a:prstDash val="solid"/>
            <a:miter lim="400000"/>
            <a:headEnd type="none" w="sm" len="sm"/>
            <a:tailEnd type="stealth" w="med" len="med"/>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334" name="Google Shape;334;p27"/>
          <p:cNvSpPr txBox="1"/>
          <p:nvPr/>
        </p:nvSpPr>
        <p:spPr>
          <a:xfrm>
            <a:off x="7259682" y="2111661"/>
            <a:ext cx="1572240" cy="22152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関係者など</a:t>
            </a:r>
            <a:endParaRPr sz="1440" b="1">
              <a:solidFill>
                <a:srgbClr val="000000"/>
              </a:solidFill>
              <a:latin typeface="Arial"/>
              <a:ea typeface="Arial"/>
              <a:cs typeface="Arial"/>
              <a:sym typeface="Arial"/>
            </a:endParaRPr>
          </a:p>
        </p:txBody>
      </p:sp>
      <p:sp>
        <p:nvSpPr>
          <p:cNvPr id="335" name="Google Shape;335;p27"/>
          <p:cNvSpPr txBox="1"/>
          <p:nvPr/>
        </p:nvSpPr>
        <p:spPr>
          <a:xfrm>
            <a:off x="5490270" y="2111663"/>
            <a:ext cx="1192080" cy="22152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利用者</a:t>
            </a:r>
            <a:endParaRPr sz="1440" b="1">
              <a:solidFill>
                <a:srgbClr val="000000"/>
              </a:solidFill>
              <a:latin typeface="Arial"/>
              <a:ea typeface="Arial"/>
              <a:cs typeface="Arial"/>
              <a:sym typeface="Arial"/>
            </a:endParaRPr>
          </a:p>
        </p:txBody>
      </p:sp>
      <p:sp>
        <p:nvSpPr>
          <p:cNvPr id="336" name="Google Shape;336;p27"/>
          <p:cNvSpPr txBox="1"/>
          <p:nvPr/>
        </p:nvSpPr>
        <p:spPr>
          <a:xfrm>
            <a:off x="3494052" y="4217250"/>
            <a:ext cx="1291920" cy="22152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利用者の価値</a:t>
            </a:r>
            <a:endParaRPr sz="1440" b="1">
              <a:solidFill>
                <a:srgbClr val="000000"/>
              </a:solidFill>
              <a:latin typeface="Arial"/>
              <a:ea typeface="Arial"/>
              <a:cs typeface="Arial"/>
              <a:sym typeface="Arial"/>
            </a:endParaRPr>
          </a:p>
        </p:txBody>
      </p:sp>
      <p:sp>
        <p:nvSpPr>
          <p:cNvPr id="337" name="Google Shape;337;p27"/>
          <p:cNvSpPr txBox="1"/>
          <p:nvPr/>
        </p:nvSpPr>
        <p:spPr>
          <a:xfrm>
            <a:off x="7447720" y="4217240"/>
            <a:ext cx="1192080" cy="22152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事業者の価値</a:t>
            </a:r>
            <a:endParaRPr sz="1440" b="1">
              <a:solidFill>
                <a:srgbClr val="000000"/>
              </a:solidFill>
              <a:latin typeface="Arial"/>
              <a:ea typeface="Arial"/>
              <a:cs typeface="Arial"/>
              <a:sym typeface="Arial"/>
            </a:endParaRPr>
          </a:p>
        </p:txBody>
      </p:sp>
      <p:sp>
        <p:nvSpPr>
          <p:cNvPr id="338" name="Google Shape;338;p27"/>
          <p:cNvSpPr txBox="1"/>
          <p:nvPr/>
        </p:nvSpPr>
        <p:spPr>
          <a:xfrm>
            <a:off x="5490262" y="4217240"/>
            <a:ext cx="1192080" cy="22152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事業名</a:t>
            </a:r>
            <a:endParaRPr sz="1440" b="1">
              <a:solidFill>
                <a:srgbClr val="000000"/>
              </a:solidFill>
              <a:latin typeface="Arial"/>
              <a:ea typeface="Arial"/>
              <a:cs typeface="Arial"/>
              <a:sym typeface="Arial"/>
            </a:endParaRPr>
          </a:p>
        </p:txBody>
      </p:sp>
      <p:sp>
        <p:nvSpPr>
          <p:cNvPr id="339" name="Google Shape;339;p27"/>
          <p:cNvSpPr txBox="1"/>
          <p:nvPr/>
        </p:nvSpPr>
        <p:spPr>
          <a:xfrm>
            <a:off x="3352892" y="6325019"/>
            <a:ext cx="1572240" cy="22152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関係会社など</a:t>
            </a:r>
            <a:endParaRPr sz="1440" b="1">
              <a:solidFill>
                <a:srgbClr val="000000"/>
              </a:solidFill>
              <a:latin typeface="Arial"/>
              <a:ea typeface="Arial"/>
              <a:cs typeface="Arial"/>
              <a:sym typeface="Arial"/>
            </a:endParaRPr>
          </a:p>
        </p:txBody>
      </p:sp>
      <p:sp>
        <p:nvSpPr>
          <p:cNvPr id="340" name="Google Shape;340;p27"/>
          <p:cNvSpPr txBox="1"/>
          <p:nvPr/>
        </p:nvSpPr>
        <p:spPr>
          <a:xfrm>
            <a:off x="5440410" y="6325019"/>
            <a:ext cx="1291920" cy="22152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●●株式会社</a:t>
            </a:r>
            <a:endParaRPr sz="1440" b="1">
              <a:solidFill>
                <a:srgbClr val="000000"/>
              </a:solidFill>
              <a:latin typeface="Arial"/>
              <a:ea typeface="Arial"/>
              <a:cs typeface="Arial"/>
              <a:sym typeface="Arial"/>
            </a:endParaRPr>
          </a:p>
        </p:txBody>
      </p:sp>
      <p:cxnSp>
        <p:nvCxnSpPr>
          <p:cNvPr id="341" name="Google Shape;341;p27"/>
          <p:cNvCxnSpPr/>
          <p:nvPr/>
        </p:nvCxnSpPr>
        <p:spPr>
          <a:xfrm rot="10800000">
            <a:off x="6583952" y="3710650"/>
            <a:ext cx="990240" cy="0"/>
          </a:xfrm>
          <a:prstGeom prst="straightConnector1">
            <a:avLst/>
          </a:prstGeom>
          <a:noFill/>
          <a:ln w="28575" cap="flat" cmpd="sng">
            <a:solidFill>
              <a:srgbClr val="000000"/>
            </a:solidFill>
            <a:prstDash val="solid"/>
            <a:miter lim="400000"/>
            <a:headEnd type="stealth" w="med" len="med"/>
            <a:tailEnd type="none" w="sm" len="sm"/>
          </a:ln>
        </p:spPr>
      </p:cxnSp>
      <p:cxnSp>
        <p:nvCxnSpPr>
          <p:cNvPr id="342" name="Google Shape;342;p27"/>
          <p:cNvCxnSpPr/>
          <p:nvPr/>
        </p:nvCxnSpPr>
        <p:spPr>
          <a:xfrm>
            <a:off x="4707812" y="3708630"/>
            <a:ext cx="824160" cy="0"/>
          </a:xfrm>
          <a:prstGeom prst="straightConnector1">
            <a:avLst/>
          </a:prstGeom>
          <a:noFill/>
          <a:ln w="28575" cap="flat" cmpd="sng">
            <a:solidFill>
              <a:srgbClr val="000000"/>
            </a:solidFill>
            <a:prstDash val="solid"/>
            <a:miter lim="400000"/>
            <a:headEnd type="oval" w="lg" len="lg"/>
            <a:tailEnd type="none" w="sm" len="sm"/>
          </a:ln>
        </p:spPr>
      </p:cxnSp>
      <p:cxnSp>
        <p:nvCxnSpPr>
          <p:cNvPr id="343" name="Google Shape;343;p27"/>
          <p:cNvCxnSpPr/>
          <p:nvPr/>
        </p:nvCxnSpPr>
        <p:spPr>
          <a:xfrm>
            <a:off x="6571587" y="1655567"/>
            <a:ext cx="990720" cy="0"/>
          </a:xfrm>
          <a:prstGeom prst="straightConnector1">
            <a:avLst/>
          </a:prstGeom>
          <a:noFill/>
          <a:ln w="28575" cap="flat" cmpd="sng">
            <a:solidFill>
              <a:srgbClr val="000000"/>
            </a:solidFill>
            <a:prstDash val="solid"/>
            <a:miter lim="400000"/>
            <a:headEnd type="stealth" w="med" len="med"/>
            <a:tailEnd type="none" w="sm" len="sm"/>
          </a:ln>
        </p:spPr>
      </p:cxnSp>
      <p:sp>
        <p:nvSpPr>
          <p:cNvPr id="344" name="Google Shape;344;p27"/>
          <p:cNvSpPr/>
          <p:nvPr/>
        </p:nvSpPr>
        <p:spPr>
          <a:xfrm>
            <a:off x="3837683" y="3399065"/>
            <a:ext cx="599520" cy="615840"/>
          </a:xfrm>
          <a:prstGeom prst="ellipse">
            <a:avLst/>
          </a:prstGeom>
          <a:solidFill>
            <a:srgbClr val="D4FCA9"/>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345" name="Google Shape;345;p27"/>
          <p:cNvSpPr/>
          <p:nvPr/>
        </p:nvSpPr>
        <p:spPr>
          <a:xfrm>
            <a:off x="7795798" y="5228356"/>
            <a:ext cx="530880" cy="972240"/>
          </a:xfrm>
          <a:prstGeom prst="rect">
            <a:avLst/>
          </a:prstGeom>
          <a:noFill/>
          <a:ln w="9525" cap="flat" cmpd="sng">
            <a:solidFill>
              <a:srgbClr val="B7B7B7"/>
            </a:solidFill>
            <a:prstDash val="dash"/>
            <a:miter lim="400000"/>
            <a:headEnd type="none" w="sm" len="sm"/>
            <a:tailEnd type="none" w="sm" len="sm"/>
          </a:ln>
        </p:spPr>
        <p:txBody>
          <a:bodyPr spcFirstLastPara="1" wrap="square" lIns="28920" tIns="28920" rIns="28920" bIns="28920" anchor="ctr" anchorCtr="0">
            <a:noAutofit/>
          </a:bodyPr>
          <a:lstStyle/>
          <a:p>
            <a:pPr>
              <a:lnSpc>
                <a:spcPct val="50000"/>
              </a:lnSpc>
              <a:buClr>
                <a:srgbClr val="000000"/>
              </a:buClr>
              <a:buSzPts val="3400"/>
            </a:pPr>
            <a:endParaRPr sz="2720">
              <a:solidFill>
                <a:srgbClr val="000000"/>
              </a:solidFill>
              <a:latin typeface="Arial"/>
              <a:ea typeface="Arial"/>
              <a:cs typeface="Arial"/>
              <a:sym typeface="Arial"/>
            </a:endParaRPr>
          </a:p>
        </p:txBody>
      </p:sp>
      <p:cxnSp>
        <p:nvCxnSpPr>
          <p:cNvPr id="346" name="Google Shape;346;p27"/>
          <p:cNvCxnSpPr/>
          <p:nvPr/>
        </p:nvCxnSpPr>
        <p:spPr>
          <a:xfrm>
            <a:off x="4672272" y="5714476"/>
            <a:ext cx="922080" cy="0"/>
          </a:xfrm>
          <a:prstGeom prst="straightConnector1">
            <a:avLst/>
          </a:prstGeom>
          <a:noFill/>
          <a:ln w="28575" cap="flat" cmpd="sng">
            <a:solidFill>
              <a:srgbClr val="000000"/>
            </a:solidFill>
            <a:prstDash val="solid"/>
            <a:miter lim="400000"/>
            <a:headEnd type="none" w="sm" len="sm"/>
            <a:tailEnd type="oval" w="lg" len="lg"/>
          </a:ln>
        </p:spPr>
      </p:cxnSp>
      <p:sp>
        <p:nvSpPr>
          <p:cNvPr id="347" name="Google Shape;347;p27"/>
          <p:cNvSpPr/>
          <p:nvPr/>
        </p:nvSpPr>
        <p:spPr>
          <a:xfrm>
            <a:off x="5998117" y="2583008"/>
            <a:ext cx="190320" cy="19032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348" name="Google Shape;348;p27"/>
          <p:cNvSpPr/>
          <p:nvPr/>
        </p:nvSpPr>
        <p:spPr>
          <a:xfrm>
            <a:off x="3855818" y="2576947"/>
            <a:ext cx="205200" cy="21096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sp>
        <p:nvSpPr>
          <p:cNvPr id="349" name="Google Shape;349;p27"/>
          <p:cNvSpPr/>
          <p:nvPr/>
        </p:nvSpPr>
        <p:spPr>
          <a:xfrm>
            <a:off x="4200607" y="2580752"/>
            <a:ext cx="205200" cy="210960"/>
          </a:xfrm>
          <a:prstGeom prst="ellipse">
            <a:avLst/>
          </a:prstGeom>
          <a:solidFill>
            <a:srgbClr val="D4FCA9"/>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350" name="Google Shape;350;p27"/>
          <p:cNvSpPr/>
          <p:nvPr/>
        </p:nvSpPr>
        <p:spPr>
          <a:xfrm>
            <a:off x="7000640" y="1560415"/>
            <a:ext cx="190320" cy="19032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351" name="Google Shape;351;p27"/>
          <p:cNvSpPr/>
          <p:nvPr/>
        </p:nvSpPr>
        <p:spPr>
          <a:xfrm>
            <a:off x="5846372" y="4707169"/>
            <a:ext cx="205200" cy="21096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sp>
        <p:nvSpPr>
          <p:cNvPr id="352" name="Google Shape;352;p27"/>
          <p:cNvSpPr txBox="1"/>
          <p:nvPr/>
        </p:nvSpPr>
        <p:spPr>
          <a:xfrm>
            <a:off x="4418820" y="2565110"/>
            <a:ext cx="854160" cy="21096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モノの流れ</a:t>
            </a:r>
            <a:endParaRPr sz="1120" b="1">
              <a:solidFill>
                <a:srgbClr val="000000"/>
              </a:solidFill>
              <a:latin typeface="Arial"/>
              <a:ea typeface="Arial"/>
              <a:cs typeface="Arial"/>
              <a:sym typeface="Arial"/>
            </a:endParaRPr>
          </a:p>
        </p:txBody>
      </p:sp>
      <p:sp>
        <p:nvSpPr>
          <p:cNvPr id="353" name="Google Shape;353;p27"/>
          <p:cNvSpPr txBox="1"/>
          <p:nvPr/>
        </p:nvSpPr>
        <p:spPr>
          <a:xfrm>
            <a:off x="2990081" y="2565110"/>
            <a:ext cx="854160" cy="21096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カネの流れ</a:t>
            </a:r>
            <a:endParaRPr sz="1120" b="1">
              <a:solidFill>
                <a:srgbClr val="000000"/>
              </a:solidFill>
              <a:latin typeface="Arial"/>
              <a:ea typeface="Arial"/>
              <a:cs typeface="Arial"/>
              <a:sym typeface="Arial"/>
            </a:endParaRPr>
          </a:p>
        </p:txBody>
      </p:sp>
      <p:sp>
        <p:nvSpPr>
          <p:cNvPr id="354" name="Google Shape;354;p27"/>
          <p:cNvSpPr txBox="1"/>
          <p:nvPr/>
        </p:nvSpPr>
        <p:spPr>
          <a:xfrm>
            <a:off x="6243976" y="2557298"/>
            <a:ext cx="945120" cy="21096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情報の流れ</a:t>
            </a:r>
            <a:endParaRPr sz="1120" b="1">
              <a:solidFill>
                <a:srgbClr val="000000"/>
              </a:solidFill>
              <a:latin typeface="Arial"/>
              <a:ea typeface="Arial"/>
              <a:cs typeface="Arial"/>
              <a:sym typeface="Arial"/>
            </a:endParaRPr>
          </a:p>
        </p:txBody>
      </p:sp>
      <p:sp>
        <p:nvSpPr>
          <p:cNvPr id="355" name="Google Shape;355;p27"/>
          <p:cNvSpPr txBox="1"/>
          <p:nvPr/>
        </p:nvSpPr>
        <p:spPr>
          <a:xfrm>
            <a:off x="8208442" y="2832639"/>
            <a:ext cx="773760" cy="21096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情報の流れ</a:t>
            </a:r>
            <a:endParaRPr sz="1120" b="1">
              <a:solidFill>
                <a:srgbClr val="000000"/>
              </a:solidFill>
              <a:latin typeface="Arial"/>
              <a:ea typeface="Arial"/>
              <a:cs typeface="Arial"/>
              <a:sym typeface="Arial"/>
            </a:endParaRPr>
          </a:p>
        </p:txBody>
      </p:sp>
      <p:sp>
        <p:nvSpPr>
          <p:cNvPr id="356" name="Google Shape;356;p27"/>
          <p:cNvSpPr txBox="1"/>
          <p:nvPr/>
        </p:nvSpPr>
        <p:spPr>
          <a:xfrm>
            <a:off x="6596958" y="1313794"/>
            <a:ext cx="945120" cy="21096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情報の流れ</a:t>
            </a:r>
            <a:endParaRPr sz="1120" b="1">
              <a:solidFill>
                <a:srgbClr val="000000"/>
              </a:solidFill>
              <a:latin typeface="Arial"/>
              <a:ea typeface="Arial"/>
              <a:cs typeface="Arial"/>
              <a:sym typeface="Arial"/>
            </a:endParaRPr>
          </a:p>
        </p:txBody>
      </p:sp>
      <p:sp>
        <p:nvSpPr>
          <p:cNvPr id="357" name="Google Shape;357;p27"/>
          <p:cNvSpPr/>
          <p:nvPr/>
        </p:nvSpPr>
        <p:spPr>
          <a:xfrm>
            <a:off x="7000640" y="3615499"/>
            <a:ext cx="190320" cy="19032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358" name="Google Shape;358;p27"/>
          <p:cNvSpPr txBox="1"/>
          <p:nvPr/>
        </p:nvSpPr>
        <p:spPr>
          <a:xfrm>
            <a:off x="6668721" y="3380402"/>
            <a:ext cx="854160" cy="21096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情報の流れ</a:t>
            </a:r>
            <a:endParaRPr sz="1120" b="1">
              <a:solidFill>
                <a:srgbClr val="000000"/>
              </a:solidFill>
              <a:latin typeface="Arial"/>
              <a:ea typeface="Arial"/>
              <a:cs typeface="Arial"/>
              <a:sym typeface="Arial"/>
            </a:endParaRPr>
          </a:p>
        </p:txBody>
      </p:sp>
      <p:sp>
        <p:nvSpPr>
          <p:cNvPr id="359" name="Google Shape;359;p27"/>
          <p:cNvSpPr txBox="1"/>
          <p:nvPr/>
        </p:nvSpPr>
        <p:spPr>
          <a:xfrm>
            <a:off x="4846672" y="4671870"/>
            <a:ext cx="945120" cy="21096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カネの流れ</a:t>
            </a:r>
            <a:endParaRPr sz="1120" b="1">
              <a:solidFill>
                <a:srgbClr val="000000"/>
              </a:solidFill>
              <a:latin typeface="Arial"/>
              <a:ea typeface="Arial"/>
              <a:cs typeface="Arial"/>
              <a:sym typeface="Arial"/>
            </a:endParaRPr>
          </a:p>
        </p:txBody>
      </p:sp>
      <p:sp>
        <p:nvSpPr>
          <p:cNvPr id="360" name="Google Shape;360;p27"/>
          <p:cNvSpPr txBox="1"/>
          <p:nvPr/>
        </p:nvSpPr>
        <p:spPr>
          <a:xfrm>
            <a:off x="6395273" y="4671870"/>
            <a:ext cx="945120" cy="21096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000"/>
            </a:pPr>
            <a:r>
              <a:rPr lang="ja" altLang="en-US" sz="1120" b="1">
                <a:solidFill>
                  <a:srgbClr val="000000"/>
                </a:solidFill>
                <a:latin typeface="Arial"/>
                <a:ea typeface="Arial"/>
                <a:cs typeface="Arial"/>
                <a:sym typeface="Arial"/>
              </a:rPr>
              <a:t>カネの流れ</a:t>
            </a:r>
            <a:endParaRPr sz="1120" b="1">
              <a:solidFill>
                <a:srgbClr val="000000"/>
              </a:solidFill>
              <a:latin typeface="Arial"/>
              <a:ea typeface="Arial"/>
              <a:cs typeface="Arial"/>
              <a:sym typeface="Arial"/>
            </a:endParaRPr>
          </a:p>
        </p:txBody>
      </p:sp>
      <p:sp>
        <p:nvSpPr>
          <p:cNvPr id="361" name="Google Shape;361;p27"/>
          <p:cNvSpPr/>
          <p:nvPr/>
        </p:nvSpPr>
        <p:spPr>
          <a:xfrm>
            <a:off x="7355602" y="868772"/>
            <a:ext cx="1361040" cy="1573920"/>
          </a:xfrm>
          <a:prstGeom prst="rect">
            <a:avLst/>
          </a:prstGeom>
          <a:noFill/>
          <a:ln w="19050" cap="flat" cmpd="sng">
            <a:solidFill>
              <a:srgbClr val="999999"/>
            </a:solidFill>
            <a:prstDash val="dash"/>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999999"/>
              </a:solidFill>
              <a:latin typeface="Arial"/>
              <a:ea typeface="Arial"/>
              <a:cs typeface="Arial"/>
              <a:sym typeface="Arial"/>
            </a:endParaRPr>
          </a:p>
        </p:txBody>
      </p:sp>
      <p:sp>
        <p:nvSpPr>
          <p:cNvPr id="362" name="Google Shape;362;p27"/>
          <p:cNvSpPr/>
          <p:nvPr/>
        </p:nvSpPr>
        <p:spPr>
          <a:xfrm>
            <a:off x="5447698" y="1000869"/>
            <a:ext cx="466080" cy="466080"/>
          </a:xfrm>
          <a:prstGeom prst="ellipse">
            <a:avLst/>
          </a:prstGeom>
          <a:solidFill>
            <a:srgbClr val="000000"/>
          </a:solidFill>
          <a:ln w="38100" cap="flat" cmpd="sng">
            <a:solidFill>
              <a:srgbClr val="FFFFFF"/>
            </a:solidFill>
            <a:prstDash val="solid"/>
            <a:round/>
            <a:headEnd type="none" w="sm" len="sm"/>
            <a:tailEnd type="none" w="sm" len="sm"/>
          </a:ln>
        </p:spPr>
        <p:txBody>
          <a:bodyPr spcFirstLastPara="1" wrap="square" lIns="73140" tIns="73140" rIns="73140" bIns="73140" anchor="ctr" anchorCtr="0">
            <a:noAutofit/>
          </a:bodyPr>
          <a:lstStyle/>
          <a:p>
            <a:pPr algn="ctr">
              <a:buClr>
                <a:srgbClr val="000000"/>
              </a:buClr>
              <a:buSzPts val="2400"/>
            </a:pPr>
            <a:r>
              <a:rPr lang="en-US" altLang="ja" sz="1920">
                <a:solidFill>
                  <a:srgbClr val="FFFFFF"/>
                </a:solidFill>
                <a:latin typeface="Arial"/>
                <a:ea typeface="Arial"/>
                <a:cs typeface="Arial"/>
                <a:sym typeface="Arial"/>
              </a:rPr>
              <a:t>1</a:t>
            </a:r>
            <a:endParaRPr sz="1920">
              <a:solidFill>
                <a:srgbClr val="FFFFFF"/>
              </a:solidFill>
              <a:latin typeface="Arial"/>
              <a:ea typeface="Arial"/>
              <a:cs typeface="Arial"/>
              <a:sym typeface="Arial"/>
            </a:endParaRPr>
          </a:p>
        </p:txBody>
      </p:sp>
      <p:sp>
        <p:nvSpPr>
          <p:cNvPr id="363" name="Google Shape;363;p27"/>
          <p:cNvSpPr/>
          <p:nvPr/>
        </p:nvSpPr>
        <p:spPr>
          <a:xfrm>
            <a:off x="5447698" y="3249506"/>
            <a:ext cx="466080" cy="466080"/>
          </a:xfrm>
          <a:prstGeom prst="ellipse">
            <a:avLst/>
          </a:prstGeom>
          <a:solidFill>
            <a:srgbClr val="000000"/>
          </a:solidFill>
          <a:ln w="38100" cap="flat" cmpd="sng">
            <a:solidFill>
              <a:srgbClr val="FFFFFF"/>
            </a:solidFill>
            <a:prstDash val="solid"/>
            <a:round/>
            <a:headEnd type="none" w="sm" len="sm"/>
            <a:tailEnd type="none" w="sm" len="sm"/>
          </a:ln>
        </p:spPr>
        <p:txBody>
          <a:bodyPr spcFirstLastPara="1" wrap="square" lIns="73140" tIns="73140" rIns="73140" bIns="73140" anchor="ctr" anchorCtr="0">
            <a:noAutofit/>
          </a:bodyPr>
          <a:lstStyle/>
          <a:p>
            <a:pPr algn="ctr">
              <a:buClr>
                <a:srgbClr val="000000"/>
              </a:buClr>
              <a:buSzPts val="2400"/>
            </a:pPr>
            <a:r>
              <a:rPr lang="en-US" altLang="ja" sz="1920">
                <a:solidFill>
                  <a:srgbClr val="FFFFFF"/>
                </a:solidFill>
                <a:latin typeface="Arial"/>
                <a:ea typeface="Arial"/>
                <a:cs typeface="Arial"/>
                <a:sym typeface="Arial"/>
              </a:rPr>
              <a:t>2</a:t>
            </a:r>
            <a:endParaRPr sz="1920">
              <a:solidFill>
                <a:srgbClr val="FFFFFF"/>
              </a:solidFill>
              <a:latin typeface="Arial"/>
              <a:ea typeface="Arial"/>
              <a:cs typeface="Arial"/>
              <a:sym typeface="Arial"/>
            </a:endParaRPr>
          </a:p>
        </p:txBody>
      </p:sp>
      <p:sp>
        <p:nvSpPr>
          <p:cNvPr id="364" name="Google Shape;364;p27"/>
          <p:cNvSpPr/>
          <p:nvPr/>
        </p:nvSpPr>
        <p:spPr>
          <a:xfrm>
            <a:off x="5447698" y="5083507"/>
            <a:ext cx="466080" cy="466080"/>
          </a:xfrm>
          <a:prstGeom prst="ellipse">
            <a:avLst/>
          </a:prstGeom>
          <a:solidFill>
            <a:srgbClr val="000000"/>
          </a:solidFill>
          <a:ln w="38100" cap="flat" cmpd="sng">
            <a:solidFill>
              <a:srgbClr val="FFFFFF"/>
            </a:solidFill>
            <a:prstDash val="solid"/>
            <a:round/>
            <a:headEnd type="none" w="sm" len="sm"/>
            <a:tailEnd type="none" w="sm" len="sm"/>
          </a:ln>
        </p:spPr>
        <p:txBody>
          <a:bodyPr spcFirstLastPara="1" wrap="square" lIns="73140" tIns="73140" rIns="73140" bIns="73140" anchor="ctr" anchorCtr="0">
            <a:noAutofit/>
          </a:bodyPr>
          <a:lstStyle/>
          <a:p>
            <a:pPr algn="ctr">
              <a:buClr>
                <a:srgbClr val="000000"/>
              </a:buClr>
              <a:buSzPts val="2400"/>
            </a:pPr>
            <a:r>
              <a:rPr lang="en-US" altLang="ja" sz="1920">
                <a:solidFill>
                  <a:srgbClr val="FFFFFF"/>
                </a:solidFill>
                <a:latin typeface="Arial"/>
                <a:ea typeface="Arial"/>
                <a:cs typeface="Arial"/>
                <a:sym typeface="Arial"/>
              </a:rPr>
              <a:t>3</a:t>
            </a:r>
            <a:endParaRPr sz="1920">
              <a:solidFill>
                <a:srgbClr val="FFFFFF"/>
              </a:solidFill>
              <a:latin typeface="Arial"/>
              <a:ea typeface="Arial"/>
              <a:cs typeface="Arial"/>
              <a:sym typeface="Arial"/>
            </a:endParaRPr>
          </a:p>
        </p:txBody>
      </p:sp>
      <p:sp>
        <p:nvSpPr>
          <p:cNvPr id="365" name="Google Shape;365;p27"/>
          <p:cNvSpPr/>
          <p:nvPr/>
        </p:nvSpPr>
        <p:spPr>
          <a:xfrm>
            <a:off x="3548329" y="3219266"/>
            <a:ext cx="466080" cy="466080"/>
          </a:xfrm>
          <a:prstGeom prst="ellipse">
            <a:avLst/>
          </a:prstGeom>
          <a:solidFill>
            <a:srgbClr val="000000"/>
          </a:solidFill>
          <a:ln w="38100" cap="flat" cmpd="sng">
            <a:solidFill>
              <a:srgbClr val="FFFFFF"/>
            </a:solidFill>
            <a:prstDash val="solid"/>
            <a:round/>
            <a:headEnd type="none" w="sm" len="sm"/>
            <a:tailEnd type="none" w="sm" len="sm"/>
          </a:ln>
        </p:spPr>
        <p:txBody>
          <a:bodyPr spcFirstLastPara="1" wrap="square" lIns="73140" tIns="73140" rIns="73140" bIns="73140" anchor="ctr" anchorCtr="0">
            <a:noAutofit/>
          </a:bodyPr>
          <a:lstStyle/>
          <a:p>
            <a:pPr algn="ctr">
              <a:buClr>
                <a:srgbClr val="000000"/>
              </a:buClr>
              <a:buSzPts val="2400"/>
            </a:pPr>
            <a:r>
              <a:rPr lang="en-US" altLang="ja" sz="1920">
                <a:solidFill>
                  <a:srgbClr val="FFFFFF"/>
                </a:solidFill>
                <a:latin typeface="Arial"/>
                <a:ea typeface="Arial"/>
                <a:cs typeface="Arial"/>
                <a:sym typeface="Arial"/>
              </a:rPr>
              <a:t>4</a:t>
            </a:r>
            <a:endParaRPr sz="1920">
              <a:solidFill>
                <a:srgbClr val="FFFFFF"/>
              </a:solidFill>
              <a:latin typeface="Arial"/>
              <a:ea typeface="Arial"/>
              <a:cs typeface="Arial"/>
              <a:sym typeface="Arial"/>
            </a:endParaRPr>
          </a:p>
        </p:txBody>
      </p:sp>
      <p:sp>
        <p:nvSpPr>
          <p:cNvPr id="366" name="Google Shape;366;p27"/>
          <p:cNvSpPr/>
          <p:nvPr/>
        </p:nvSpPr>
        <p:spPr>
          <a:xfrm>
            <a:off x="3458424" y="5043848"/>
            <a:ext cx="1361040" cy="1573920"/>
          </a:xfrm>
          <a:prstGeom prst="rect">
            <a:avLst/>
          </a:prstGeom>
          <a:noFill/>
          <a:ln w="19050" cap="flat" cmpd="sng">
            <a:solidFill>
              <a:srgbClr val="999999"/>
            </a:solidFill>
            <a:prstDash val="dash"/>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999999"/>
              </a:solidFill>
              <a:latin typeface="Arial"/>
              <a:ea typeface="Arial"/>
              <a:cs typeface="Arial"/>
              <a:sym typeface="Arial"/>
            </a:endParaRPr>
          </a:p>
        </p:txBody>
      </p:sp>
      <p:sp>
        <p:nvSpPr>
          <p:cNvPr id="367" name="Google Shape;367;p27"/>
          <p:cNvSpPr/>
          <p:nvPr/>
        </p:nvSpPr>
        <p:spPr>
          <a:xfrm>
            <a:off x="3549856" y="5142102"/>
            <a:ext cx="466080" cy="466080"/>
          </a:xfrm>
          <a:prstGeom prst="ellipse">
            <a:avLst/>
          </a:prstGeom>
          <a:solidFill>
            <a:srgbClr val="000000"/>
          </a:solidFill>
          <a:ln w="38100" cap="flat" cmpd="sng">
            <a:solidFill>
              <a:srgbClr val="FFFFFF"/>
            </a:solidFill>
            <a:prstDash val="solid"/>
            <a:round/>
            <a:headEnd type="none" w="sm" len="sm"/>
            <a:tailEnd type="none" w="sm" len="sm"/>
          </a:ln>
        </p:spPr>
        <p:txBody>
          <a:bodyPr spcFirstLastPara="1" wrap="square" lIns="73140" tIns="73140" rIns="73140" bIns="73140" anchor="ctr" anchorCtr="0">
            <a:noAutofit/>
          </a:bodyPr>
          <a:lstStyle/>
          <a:p>
            <a:pPr algn="ctr">
              <a:buClr>
                <a:srgbClr val="000000"/>
              </a:buClr>
              <a:buSzPts val="2400"/>
            </a:pPr>
            <a:r>
              <a:rPr lang="en-US" altLang="ja" sz="1920">
                <a:solidFill>
                  <a:srgbClr val="FFFFFF"/>
                </a:solidFill>
                <a:latin typeface="Arial"/>
                <a:ea typeface="Arial"/>
                <a:cs typeface="Arial"/>
                <a:sym typeface="Arial"/>
              </a:rPr>
              <a:t>6</a:t>
            </a:r>
            <a:endParaRPr sz="1920">
              <a:solidFill>
                <a:srgbClr val="FFFFFF"/>
              </a:solidFill>
              <a:latin typeface="Arial"/>
              <a:ea typeface="Arial"/>
              <a:cs typeface="Arial"/>
              <a:sym typeface="Arial"/>
            </a:endParaRPr>
          </a:p>
        </p:txBody>
      </p:sp>
      <p:sp>
        <p:nvSpPr>
          <p:cNvPr id="368" name="Google Shape;368;p27"/>
          <p:cNvSpPr/>
          <p:nvPr/>
        </p:nvSpPr>
        <p:spPr>
          <a:xfrm>
            <a:off x="7441479" y="3219266"/>
            <a:ext cx="466080" cy="466080"/>
          </a:xfrm>
          <a:prstGeom prst="ellipse">
            <a:avLst/>
          </a:prstGeom>
          <a:solidFill>
            <a:srgbClr val="000000"/>
          </a:solidFill>
          <a:ln w="38100" cap="flat" cmpd="sng">
            <a:solidFill>
              <a:srgbClr val="FFFFFF"/>
            </a:solidFill>
            <a:prstDash val="solid"/>
            <a:round/>
            <a:headEnd type="none" w="sm" len="sm"/>
            <a:tailEnd type="none" w="sm" len="sm"/>
          </a:ln>
        </p:spPr>
        <p:txBody>
          <a:bodyPr spcFirstLastPara="1" wrap="square" lIns="73140" tIns="73140" rIns="73140" bIns="73140" anchor="ctr" anchorCtr="0">
            <a:noAutofit/>
          </a:bodyPr>
          <a:lstStyle/>
          <a:p>
            <a:pPr algn="ctr">
              <a:buClr>
                <a:srgbClr val="000000"/>
              </a:buClr>
              <a:buSzPts val="2400"/>
            </a:pPr>
            <a:r>
              <a:rPr lang="en-US" altLang="ja" sz="1920">
                <a:solidFill>
                  <a:srgbClr val="FFFFFF"/>
                </a:solidFill>
                <a:latin typeface="Arial"/>
                <a:ea typeface="Arial"/>
                <a:cs typeface="Arial"/>
                <a:sym typeface="Arial"/>
              </a:rPr>
              <a:t>5</a:t>
            </a:r>
            <a:endParaRPr sz="1920">
              <a:solidFill>
                <a:srgbClr val="FFFFFF"/>
              </a:solidFill>
              <a:latin typeface="Arial"/>
              <a:ea typeface="Arial"/>
              <a:cs typeface="Arial"/>
              <a:sym typeface="Arial"/>
            </a:endParaRPr>
          </a:p>
        </p:txBody>
      </p:sp>
      <p:sp>
        <p:nvSpPr>
          <p:cNvPr id="369" name="Google Shape;369;p27"/>
          <p:cNvSpPr/>
          <p:nvPr/>
        </p:nvSpPr>
        <p:spPr>
          <a:xfrm>
            <a:off x="7388842" y="927482"/>
            <a:ext cx="466080" cy="466080"/>
          </a:xfrm>
          <a:prstGeom prst="ellipse">
            <a:avLst/>
          </a:prstGeom>
          <a:solidFill>
            <a:srgbClr val="000000"/>
          </a:solidFill>
          <a:ln w="38100" cap="flat" cmpd="sng">
            <a:solidFill>
              <a:srgbClr val="FFFFFF"/>
            </a:solidFill>
            <a:prstDash val="solid"/>
            <a:round/>
            <a:headEnd type="none" w="sm" len="sm"/>
            <a:tailEnd type="none" w="sm" len="sm"/>
          </a:ln>
        </p:spPr>
        <p:txBody>
          <a:bodyPr spcFirstLastPara="1" wrap="square" lIns="73140" tIns="73140" rIns="73140" bIns="73140" anchor="ctr" anchorCtr="0">
            <a:noAutofit/>
          </a:bodyPr>
          <a:lstStyle/>
          <a:p>
            <a:pPr algn="ctr">
              <a:buClr>
                <a:srgbClr val="000000"/>
              </a:buClr>
              <a:buSzPts val="2400"/>
            </a:pPr>
            <a:r>
              <a:rPr lang="en-US" altLang="ja" sz="1920">
                <a:solidFill>
                  <a:srgbClr val="FFFFFF"/>
                </a:solidFill>
                <a:latin typeface="Arial"/>
                <a:ea typeface="Arial"/>
                <a:cs typeface="Arial"/>
                <a:sym typeface="Arial"/>
              </a:rPr>
              <a:t>6</a:t>
            </a:r>
            <a:endParaRPr sz="1920">
              <a:solidFill>
                <a:srgbClr val="FFFFFF"/>
              </a:solidFill>
              <a:latin typeface="Arial"/>
              <a:ea typeface="Arial"/>
              <a:cs typeface="Arial"/>
              <a:sym typeface="Arial"/>
            </a:endParaRPr>
          </a:p>
        </p:txBody>
      </p:sp>
      <p:sp>
        <p:nvSpPr>
          <p:cNvPr id="370" name="Google Shape;370;p27"/>
          <p:cNvSpPr/>
          <p:nvPr/>
        </p:nvSpPr>
        <p:spPr>
          <a:xfrm>
            <a:off x="9038008" y="2714980"/>
            <a:ext cx="466080" cy="466080"/>
          </a:xfrm>
          <a:prstGeom prst="ellipse">
            <a:avLst/>
          </a:prstGeom>
          <a:solidFill>
            <a:srgbClr val="000000"/>
          </a:solidFill>
          <a:ln w="38100" cap="flat" cmpd="sng">
            <a:solidFill>
              <a:srgbClr val="FFFFFF"/>
            </a:solidFill>
            <a:prstDash val="solid"/>
            <a:round/>
            <a:headEnd type="none" w="sm" len="sm"/>
            <a:tailEnd type="none" w="sm" len="sm"/>
          </a:ln>
        </p:spPr>
        <p:txBody>
          <a:bodyPr spcFirstLastPara="1" wrap="square" lIns="73140" tIns="73140" rIns="73140" bIns="73140" anchor="ctr" anchorCtr="0">
            <a:noAutofit/>
          </a:bodyPr>
          <a:lstStyle/>
          <a:p>
            <a:pPr algn="ctr">
              <a:buClr>
                <a:srgbClr val="000000"/>
              </a:buClr>
              <a:buSzPts val="2400"/>
            </a:pPr>
            <a:r>
              <a:rPr lang="en-US" altLang="ja" sz="1920">
                <a:solidFill>
                  <a:srgbClr val="FFFFFF"/>
                </a:solidFill>
                <a:latin typeface="Arial"/>
                <a:ea typeface="Arial"/>
                <a:cs typeface="Arial"/>
                <a:sym typeface="Arial"/>
              </a:rPr>
              <a:t>7</a:t>
            </a:r>
            <a:endParaRPr sz="1920">
              <a:solidFill>
                <a:srgbClr val="FFFFFF"/>
              </a:solidFill>
              <a:latin typeface="Arial"/>
              <a:ea typeface="Arial"/>
              <a:cs typeface="Arial"/>
              <a:sym typeface="Arial"/>
            </a:endParaRPr>
          </a:p>
        </p:txBody>
      </p:sp>
      <p:sp>
        <p:nvSpPr>
          <p:cNvPr id="371" name="Google Shape;371;p27"/>
          <p:cNvSpPr txBox="1"/>
          <p:nvPr/>
        </p:nvSpPr>
        <p:spPr>
          <a:xfrm>
            <a:off x="826660" y="948800"/>
            <a:ext cx="2911680" cy="230400"/>
          </a:xfrm>
          <a:prstGeom prst="rect">
            <a:avLst/>
          </a:prstGeom>
          <a:solidFill>
            <a:srgbClr val="FFFFFF"/>
          </a:solidFill>
          <a:ln>
            <a:noFill/>
          </a:ln>
        </p:spPr>
        <p:txBody>
          <a:bodyPr spcFirstLastPara="1" wrap="square" lIns="28920" tIns="28920" rIns="28920" bIns="28920" anchor="ctr" anchorCtr="0">
            <a:noAutofit/>
          </a:bodyPr>
          <a:lstStyle/>
          <a:p>
            <a:pPr>
              <a:lnSpc>
                <a:spcPct val="115000"/>
              </a:lnSpc>
              <a:buClr>
                <a:schemeClr val="dk1"/>
              </a:buClr>
              <a:buSzPts val="1100"/>
            </a:pPr>
            <a:r>
              <a:rPr lang="ja" altLang="en-US" sz="1760">
                <a:solidFill>
                  <a:srgbClr val="000000"/>
                </a:solidFill>
                <a:latin typeface="Arial"/>
                <a:ea typeface="Arial"/>
                <a:cs typeface="Arial"/>
                <a:sym typeface="Arial"/>
              </a:rPr>
              <a:t>まずは中央の縦列をみる</a:t>
            </a:r>
            <a:endParaRPr sz="1760">
              <a:solidFill>
                <a:srgbClr val="000000"/>
              </a:solidFill>
              <a:latin typeface="Arial"/>
              <a:ea typeface="Arial"/>
              <a:cs typeface="Arial"/>
              <a:sym typeface="Arial"/>
            </a:endParaRPr>
          </a:p>
        </p:txBody>
      </p:sp>
      <p:grpSp>
        <p:nvGrpSpPr>
          <p:cNvPr id="372" name="Google Shape;372;p27"/>
          <p:cNvGrpSpPr/>
          <p:nvPr/>
        </p:nvGrpSpPr>
        <p:grpSpPr>
          <a:xfrm>
            <a:off x="759760" y="1217180"/>
            <a:ext cx="2173200" cy="2144160"/>
            <a:chOff x="10172700" y="1597675"/>
            <a:chExt cx="2716500" cy="2680200"/>
          </a:xfrm>
        </p:grpSpPr>
        <p:sp>
          <p:nvSpPr>
            <p:cNvPr id="373" name="Google Shape;373;p27"/>
            <p:cNvSpPr/>
            <p:nvPr/>
          </p:nvSpPr>
          <p:spPr>
            <a:xfrm>
              <a:off x="10172700" y="1597675"/>
              <a:ext cx="2716500" cy="2680200"/>
            </a:xfrm>
            <a:prstGeom prst="roundRect">
              <a:avLst>
                <a:gd name="adj" fmla="val 6624"/>
              </a:avLst>
            </a:prstGeom>
            <a:solidFill>
              <a:srgbClr val="F3F3F3"/>
            </a:solidFill>
            <a:ln w="19050" cap="flat" cmpd="sng">
              <a:solidFill>
                <a:srgbClr val="FFFFFF"/>
              </a:solidFill>
              <a:prstDash val="solid"/>
              <a:round/>
              <a:headEnd type="none" w="sm" len="sm"/>
              <a:tailEnd type="none" w="sm" len="sm"/>
            </a:ln>
          </p:spPr>
          <p:txBody>
            <a:bodyPr spcFirstLastPara="1" wrap="square" lIns="0" tIns="0" rIns="0" bIns="57600" anchor="ctr" anchorCtr="0">
              <a:noAutofit/>
            </a:bodyPr>
            <a:lstStyle/>
            <a:p>
              <a:pPr marL="288000">
                <a:lnSpc>
                  <a:spcPct val="115000"/>
                </a:lnSpc>
                <a:spcBef>
                  <a:spcPts val="800"/>
                </a:spcBef>
                <a:buClr>
                  <a:srgbClr val="000000"/>
                </a:buClr>
                <a:buSzPts val="1600"/>
              </a:pPr>
              <a:r>
                <a:rPr lang="ja" altLang="en-US" sz="1280" b="1">
                  <a:solidFill>
                    <a:srgbClr val="000000"/>
                  </a:solidFill>
                  <a:latin typeface="Arial"/>
                  <a:ea typeface="Arial"/>
                  <a:cs typeface="Arial"/>
                  <a:sym typeface="Arial"/>
                </a:rPr>
                <a:t>だれに？</a:t>
              </a:r>
              <a:br>
                <a:rPr lang="ja" altLang="en-US" sz="1040">
                  <a:solidFill>
                    <a:srgbClr val="000000"/>
                  </a:solidFill>
                  <a:latin typeface="Arial"/>
                  <a:ea typeface="Arial"/>
                  <a:cs typeface="Arial"/>
                  <a:sym typeface="Arial"/>
                </a:rPr>
              </a:br>
              <a:r>
                <a:rPr lang="ja" altLang="en-US" sz="1040">
                  <a:solidFill>
                    <a:srgbClr val="000000"/>
                  </a:solidFill>
                  <a:latin typeface="Arial"/>
                  <a:ea typeface="Arial"/>
                  <a:cs typeface="Arial"/>
                  <a:sym typeface="Arial"/>
                </a:rPr>
                <a:t>その事業はだれのためにおこなわれるのか？</a:t>
              </a:r>
              <a:endParaRPr sz="1040">
                <a:solidFill>
                  <a:srgbClr val="000000"/>
                </a:solidFill>
                <a:latin typeface="Arial"/>
                <a:ea typeface="Arial"/>
                <a:cs typeface="Arial"/>
                <a:sym typeface="Arial"/>
              </a:endParaRPr>
            </a:p>
            <a:p>
              <a:pPr marL="288000">
                <a:lnSpc>
                  <a:spcPct val="115000"/>
                </a:lnSpc>
                <a:spcBef>
                  <a:spcPts val="800"/>
                </a:spcBef>
                <a:buClr>
                  <a:srgbClr val="000000"/>
                </a:buClr>
                <a:buSzPts val="1600"/>
              </a:pPr>
              <a:r>
                <a:rPr lang="ja" altLang="en-US" sz="1280" b="1">
                  <a:solidFill>
                    <a:srgbClr val="000000"/>
                  </a:solidFill>
                  <a:latin typeface="Arial"/>
                  <a:ea typeface="Arial"/>
                  <a:cs typeface="Arial"/>
                  <a:sym typeface="Arial"/>
                </a:rPr>
                <a:t>なにを？</a:t>
              </a:r>
              <a:br>
                <a:rPr lang="ja" altLang="en-US" sz="1040">
                  <a:solidFill>
                    <a:srgbClr val="000000"/>
                  </a:solidFill>
                  <a:latin typeface="Arial"/>
                  <a:ea typeface="Arial"/>
                  <a:cs typeface="Arial"/>
                  <a:sym typeface="Arial"/>
                </a:rPr>
              </a:br>
              <a:r>
                <a:rPr lang="ja" altLang="en-US" sz="1040">
                  <a:solidFill>
                    <a:srgbClr val="000000"/>
                  </a:solidFill>
                  <a:latin typeface="Arial"/>
                  <a:ea typeface="Arial"/>
                  <a:cs typeface="Arial"/>
                  <a:sym typeface="Arial"/>
                </a:rPr>
                <a:t>なにが事業としておこなわれるのか？製品が入ることも</a:t>
              </a:r>
              <a:endParaRPr sz="1040">
                <a:solidFill>
                  <a:srgbClr val="000000"/>
                </a:solidFill>
                <a:latin typeface="Arial"/>
                <a:ea typeface="Arial"/>
                <a:cs typeface="Arial"/>
                <a:sym typeface="Arial"/>
              </a:endParaRPr>
            </a:p>
            <a:p>
              <a:pPr marL="288000">
                <a:lnSpc>
                  <a:spcPct val="115000"/>
                </a:lnSpc>
                <a:spcBef>
                  <a:spcPts val="800"/>
                </a:spcBef>
                <a:buClr>
                  <a:srgbClr val="000000"/>
                </a:buClr>
                <a:buSzPts val="1600"/>
              </a:pPr>
              <a:r>
                <a:rPr lang="ja" altLang="en-US" sz="1280" b="1">
                  <a:solidFill>
                    <a:srgbClr val="000000"/>
                  </a:solidFill>
                  <a:latin typeface="Arial"/>
                  <a:ea typeface="Arial"/>
                  <a:cs typeface="Arial"/>
                  <a:sym typeface="Arial"/>
                </a:rPr>
                <a:t>だれが？</a:t>
              </a:r>
              <a:br>
                <a:rPr lang="ja" altLang="en-US" sz="1040">
                  <a:solidFill>
                    <a:srgbClr val="000000"/>
                  </a:solidFill>
                  <a:latin typeface="Arial"/>
                  <a:ea typeface="Arial"/>
                  <a:cs typeface="Arial"/>
                  <a:sym typeface="Arial"/>
                </a:rPr>
              </a:br>
              <a:r>
                <a:rPr lang="ja" altLang="en-US" sz="1040">
                  <a:solidFill>
                    <a:srgbClr val="000000"/>
                  </a:solidFill>
                  <a:latin typeface="Arial"/>
                  <a:ea typeface="Arial"/>
                  <a:cs typeface="Arial"/>
                  <a:sym typeface="Arial"/>
                </a:rPr>
                <a:t>だれがその事業をおこなっているのか？</a:t>
              </a:r>
              <a:endParaRPr sz="1040">
                <a:solidFill>
                  <a:srgbClr val="000000"/>
                </a:solidFill>
                <a:latin typeface="Arial"/>
                <a:ea typeface="Arial"/>
                <a:cs typeface="Arial"/>
                <a:sym typeface="Arial"/>
              </a:endParaRPr>
            </a:p>
          </p:txBody>
        </p:sp>
        <p:sp>
          <p:nvSpPr>
            <p:cNvPr id="374" name="Google Shape;374;p27"/>
            <p:cNvSpPr/>
            <p:nvPr/>
          </p:nvSpPr>
          <p:spPr>
            <a:xfrm>
              <a:off x="10260800" y="1728975"/>
              <a:ext cx="247500" cy="247500"/>
            </a:xfrm>
            <a:prstGeom prst="ellipse">
              <a:avLst/>
            </a:prstGeom>
            <a:solidFill>
              <a:srgbClr val="000000"/>
            </a:solidFill>
            <a:ln>
              <a:noFill/>
            </a:ln>
          </p:spPr>
          <p:txBody>
            <a:bodyPr spcFirstLastPara="1" wrap="square" lIns="0" tIns="0" rIns="0" bIns="0" anchor="ctr" anchorCtr="0">
              <a:noAutofit/>
            </a:bodyPr>
            <a:lstStyle/>
            <a:p>
              <a:pPr algn="ctr">
                <a:buClr>
                  <a:srgbClr val="000000"/>
                </a:buClr>
                <a:buSzPts val="1200"/>
              </a:pPr>
              <a:r>
                <a:rPr lang="en-US" altLang="ja" sz="960">
                  <a:solidFill>
                    <a:srgbClr val="FFFFFF"/>
                  </a:solidFill>
                  <a:latin typeface="Arial"/>
                  <a:ea typeface="Arial"/>
                  <a:cs typeface="Arial"/>
                  <a:sym typeface="Arial"/>
                </a:rPr>
                <a:t>1</a:t>
              </a:r>
              <a:endParaRPr sz="960">
                <a:solidFill>
                  <a:srgbClr val="FFFFFF"/>
                </a:solidFill>
                <a:latin typeface="Arial"/>
                <a:ea typeface="Arial"/>
                <a:cs typeface="Arial"/>
                <a:sym typeface="Arial"/>
              </a:endParaRPr>
            </a:p>
          </p:txBody>
        </p:sp>
        <p:sp>
          <p:nvSpPr>
            <p:cNvPr id="375" name="Google Shape;375;p27"/>
            <p:cNvSpPr/>
            <p:nvPr/>
          </p:nvSpPr>
          <p:spPr>
            <a:xfrm>
              <a:off x="10260788" y="2598113"/>
              <a:ext cx="247500" cy="247500"/>
            </a:xfrm>
            <a:prstGeom prst="ellipse">
              <a:avLst/>
            </a:prstGeom>
            <a:solidFill>
              <a:srgbClr val="000000"/>
            </a:solidFill>
            <a:ln>
              <a:noFill/>
            </a:ln>
          </p:spPr>
          <p:txBody>
            <a:bodyPr spcFirstLastPara="1" wrap="square" lIns="0" tIns="0" rIns="0" bIns="0" anchor="ctr" anchorCtr="0">
              <a:noAutofit/>
            </a:bodyPr>
            <a:lstStyle/>
            <a:p>
              <a:pPr algn="ctr">
                <a:buClr>
                  <a:srgbClr val="000000"/>
                </a:buClr>
                <a:buSzPts val="1200"/>
              </a:pPr>
              <a:r>
                <a:rPr lang="en-US" altLang="ja" sz="960">
                  <a:solidFill>
                    <a:srgbClr val="FFFFFF"/>
                  </a:solidFill>
                  <a:latin typeface="Arial"/>
                  <a:ea typeface="Arial"/>
                  <a:cs typeface="Arial"/>
                  <a:sym typeface="Arial"/>
                </a:rPr>
                <a:t>2</a:t>
              </a:r>
              <a:endParaRPr sz="960">
                <a:solidFill>
                  <a:srgbClr val="FFFFFF"/>
                </a:solidFill>
                <a:latin typeface="Arial"/>
                <a:ea typeface="Arial"/>
                <a:cs typeface="Arial"/>
                <a:sym typeface="Arial"/>
              </a:endParaRPr>
            </a:p>
          </p:txBody>
        </p:sp>
        <p:sp>
          <p:nvSpPr>
            <p:cNvPr id="376" name="Google Shape;376;p27"/>
            <p:cNvSpPr/>
            <p:nvPr/>
          </p:nvSpPr>
          <p:spPr>
            <a:xfrm>
              <a:off x="10260788" y="3467258"/>
              <a:ext cx="247500" cy="247500"/>
            </a:xfrm>
            <a:prstGeom prst="ellipse">
              <a:avLst/>
            </a:prstGeom>
            <a:solidFill>
              <a:srgbClr val="000000"/>
            </a:solidFill>
            <a:ln>
              <a:noFill/>
            </a:ln>
          </p:spPr>
          <p:txBody>
            <a:bodyPr spcFirstLastPara="1" wrap="square" lIns="0" tIns="0" rIns="0" bIns="0" anchor="ctr" anchorCtr="0">
              <a:noAutofit/>
            </a:bodyPr>
            <a:lstStyle/>
            <a:p>
              <a:pPr algn="ctr">
                <a:buClr>
                  <a:srgbClr val="000000"/>
                </a:buClr>
                <a:buSzPts val="1200"/>
              </a:pPr>
              <a:r>
                <a:rPr lang="en-US" altLang="ja" sz="960">
                  <a:solidFill>
                    <a:srgbClr val="FFFFFF"/>
                  </a:solidFill>
                  <a:latin typeface="Arial"/>
                  <a:ea typeface="Arial"/>
                  <a:cs typeface="Arial"/>
                  <a:sym typeface="Arial"/>
                </a:rPr>
                <a:t>3</a:t>
              </a:r>
              <a:endParaRPr sz="960">
                <a:solidFill>
                  <a:srgbClr val="FFFFFF"/>
                </a:solidFill>
                <a:latin typeface="Arial"/>
                <a:ea typeface="Arial"/>
                <a:cs typeface="Arial"/>
                <a:sym typeface="Arial"/>
              </a:endParaRPr>
            </a:p>
          </p:txBody>
        </p:sp>
      </p:grpSp>
      <p:sp>
        <p:nvSpPr>
          <p:cNvPr id="377" name="Google Shape;377;p27"/>
          <p:cNvSpPr txBox="1"/>
          <p:nvPr/>
        </p:nvSpPr>
        <p:spPr>
          <a:xfrm>
            <a:off x="844880" y="3538690"/>
            <a:ext cx="2264160" cy="230400"/>
          </a:xfrm>
          <a:prstGeom prst="rect">
            <a:avLst/>
          </a:prstGeom>
          <a:solidFill>
            <a:srgbClr val="FFFFFF"/>
          </a:solidFill>
          <a:ln>
            <a:noFill/>
          </a:ln>
        </p:spPr>
        <p:txBody>
          <a:bodyPr spcFirstLastPara="1" wrap="square" lIns="28920" tIns="28920" rIns="28920" bIns="28920" anchor="ctr" anchorCtr="0">
            <a:noAutofit/>
          </a:bodyPr>
          <a:lstStyle/>
          <a:p>
            <a:pPr>
              <a:lnSpc>
                <a:spcPct val="115000"/>
              </a:lnSpc>
              <a:buClr>
                <a:schemeClr val="dk1"/>
              </a:buClr>
              <a:buSzPts val="1100"/>
            </a:pPr>
            <a:r>
              <a:rPr lang="ja" altLang="en-US" sz="1680">
                <a:solidFill>
                  <a:srgbClr val="000000"/>
                </a:solidFill>
                <a:latin typeface="Arial"/>
                <a:ea typeface="Arial"/>
                <a:cs typeface="Arial"/>
                <a:sym typeface="Arial"/>
              </a:rPr>
              <a:t>次に中央の横列をみる</a:t>
            </a:r>
            <a:endParaRPr sz="1680">
              <a:solidFill>
                <a:srgbClr val="000000"/>
              </a:solidFill>
              <a:latin typeface="Arial"/>
              <a:ea typeface="Arial"/>
              <a:cs typeface="Arial"/>
              <a:sym typeface="Arial"/>
            </a:endParaRPr>
          </a:p>
        </p:txBody>
      </p:sp>
      <p:grpSp>
        <p:nvGrpSpPr>
          <p:cNvPr id="378" name="Google Shape;378;p27"/>
          <p:cNvGrpSpPr/>
          <p:nvPr/>
        </p:nvGrpSpPr>
        <p:grpSpPr>
          <a:xfrm>
            <a:off x="777980" y="3770102"/>
            <a:ext cx="2173200" cy="1986240"/>
            <a:chOff x="10172700" y="3784815"/>
            <a:chExt cx="2716500" cy="2482800"/>
          </a:xfrm>
        </p:grpSpPr>
        <p:sp>
          <p:nvSpPr>
            <p:cNvPr id="379" name="Google Shape;379;p27"/>
            <p:cNvSpPr/>
            <p:nvPr/>
          </p:nvSpPr>
          <p:spPr>
            <a:xfrm>
              <a:off x="10172700" y="3784815"/>
              <a:ext cx="2716500" cy="2482800"/>
            </a:xfrm>
            <a:prstGeom prst="roundRect">
              <a:avLst>
                <a:gd name="adj" fmla="val 6624"/>
              </a:avLst>
            </a:prstGeom>
            <a:solidFill>
              <a:srgbClr val="F3F3F3"/>
            </a:solidFill>
            <a:ln w="19050" cap="flat" cmpd="sng">
              <a:solidFill>
                <a:srgbClr val="FFFFFF"/>
              </a:solidFill>
              <a:prstDash val="solid"/>
              <a:round/>
              <a:headEnd type="none" w="sm" len="sm"/>
              <a:tailEnd type="none" w="sm" len="sm"/>
            </a:ln>
          </p:spPr>
          <p:txBody>
            <a:bodyPr spcFirstLastPara="1" wrap="square" lIns="0" tIns="0" rIns="0" bIns="57600" anchor="ctr" anchorCtr="0">
              <a:noAutofit/>
            </a:bodyPr>
            <a:lstStyle/>
            <a:p>
              <a:pPr marL="288000">
                <a:lnSpc>
                  <a:spcPct val="115000"/>
                </a:lnSpc>
                <a:spcBef>
                  <a:spcPts val="800"/>
                </a:spcBef>
              </a:pPr>
              <a:r>
                <a:rPr lang="ja" altLang="en-US" sz="1280" b="1">
                  <a:solidFill>
                    <a:srgbClr val="000000"/>
                  </a:solidFill>
                  <a:latin typeface="Arial"/>
                  <a:ea typeface="Arial"/>
                  <a:cs typeface="Arial"/>
                  <a:sym typeface="Arial"/>
                </a:rPr>
                <a:t>何が価値か？</a:t>
              </a:r>
              <a:br>
                <a:rPr lang="ja" altLang="en-US" sz="1280" b="1">
                  <a:solidFill>
                    <a:srgbClr val="000000"/>
                  </a:solidFill>
                  <a:latin typeface="Arial"/>
                  <a:ea typeface="Arial"/>
                  <a:cs typeface="Arial"/>
                  <a:sym typeface="Arial"/>
                </a:rPr>
              </a:br>
              <a:r>
                <a:rPr lang="ja" altLang="en-US" sz="1040">
                  <a:solidFill>
                    <a:srgbClr val="000000"/>
                  </a:solidFill>
                  <a:latin typeface="Arial"/>
                  <a:ea typeface="Arial"/>
                  <a:cs typeface="Arial"/>
                  <a:sym typeface="Arial"/>
                </a:rPr>
                <a:t>利用者は何を価値と感じ対価を支払っているか？（利用者にとっての経済合理性）</a:t>
              </a:r>
              <a:endParaRPr sz="1040">
                <a:solidFill>
                  <a:srgbClr val="000000"/>
                </a:solidFill>
                <a:latin typeface="Arial"/>
                <a:ea typeface="Arial"/>
                <a:cs typeface="Arial"/>
                <a:sym typeface="Arial"/>
              </a:endParaRPr>
            </a:p>
            <a:p>
              <a:pPr marL="288000">
                <a:lnSpc>
                  <a:spcPct val="115000"/>
                </a:lnSpc>
                <a:spcBef>
                  <a:spcPts val="800"/>
                </a:spcBef>
              </a:pPr>
              <a:r>
                <a:rPr lang="ja" altLang="en-US" sz="1280" b="1">
                  <a:solidFill>
                    <a:srgbClr val="000000"/>
                  </a:solidFill>
                  <a:latin typeface="Arial"/>
                  <a:ea typeface="Arial"/>
                  <a:cs typeface="Arial"/>
                  <a:sym typeface="Arial"/>
                </a:rPr>
                <a:t>どう稼ぐか？</a:t>
              </a:r>
              <a:br>
                <a:rPr lang="ja" altLang="en-US" sz="1280" b="1">
                  <a:solidFill>
                    <a:srgbClr val="000000"/>
                  </a:solidFill>
                  <a:latin typeface="Arial"/>
                  <a:ea typeface="Arial"/>
                  <a:cs typeface="Arial"/>
                  <a:sym typeface="Arial"/>
                </a:rPr>
              </a:br>
              <a:r>
                <a:rPr lang="ja" altLang="en-US" sz="1040">
                  <a:solidFill>
                    <a:srgbClr val="000000"/>
                  </a:solidFill>
                  <a:latin typeface="Arial"/>
                  <a:ea typeface="Arial"/>
                  <a:cs typeface="Arial"/>
                  <a:sym typeface="Arial"/>
                </a:rPr>
                <a:t>事業者はどういう価値でこの事業の経済合理性を支えるか？（事業者にとっての経済合理性）</a:t>
              </a:r>
              <a:endParaRPr sz="1040">
                <a:solidFill>
                  <a:srgbClr val="000000"/>
                </a:solidFill>
                <a:latin typeface="Arial"/>
                <a:ea typeface="Arial"/>
                <a:cs typeface="Arial"/>
                <a:sym typeface="Arial"/>
              </a:endParaRPr>
            </a:p>
          </p:txBody>
        </p:sp>
        <p:sp>
          <p:nvSpPr>
            <p:cNvPr id="380" name="Google Shape;380;p27"/>
            <p:cNvSpPr/>
            <p:nvPr/>
          </p:nvSpPr>
          <p:spPr>
            <a:xfrm>
              <a:off x="10260788" y="3918421"/>
              <a:ext cx="247500" cy="247500"/>
            </a:xfrm>
            <a:prstGeom prst="ellipse">
              <a:avLst/>
            </a:prstGeom>
            <a:solidFill>
              <a:srgbClr val="000000"/>
            </a:solidFill>
            <a:ln>
              <a:noFill/>
            </a:ln>
          </p:spPr>
          <p:txBody>
            <a:bodyPr spcFirstLastPara="1" wrap="square" lIns="0" tIns="0" rIns="0" bIns="0" anchor="ctr" anchorCtr="0">
              <a:noAutofit/>
            </a:bodyPr>
            <a:lstStyle/>
            <a:p>
              <a:pPr algn="ctr">
                <a:buClr>
                  <a:srgbClr val="000000"/>
                </a:buClr>
                <a:buSzPts val="1200"/>
              </a:pPr>
              <a:r>
                <a:rPr lang="en-US" altLang="ja" sz="960">
                  <a:solidFill>
                    <a:srgbClr val="FFFFFF"/>
                  </a:solidFill>
                  <a:latin typeface="Arial"/>
                  <a:ea typeface="Arial"/>
                  <a:cs typeface="Arial"/>
                  <a:sym typeface="Arial"/>
                </a:rPr>
                <a:t>4</a:t>
              </a:r>
              <a:endParaRPr sz="960">
                <a:solidFill>
                  <a:srgbClr val="FFFFFF"/>
                </a:solidFill>
                <a:latin typeface="Arial"/>
                <a:ea typeface="Arial"/>
                <a:cs typeface="Arial"/>
                <a:sym typeface="Arial"/>
              </a:endParaRPr>
            </a:p>
          </p:txBody>
        </p:sp>
        <p:sp>
          <p:nvSpPr>
            <p:cNvPr id="381" name="Google Shape;381;p27"/>
            <p:cNvSpPr/>
            <p:nvPr/>
          </p:nvSpPr>
          <p:spPr>
            <a:xfrm>
              <a:off x="10260788" y="5027692"/>
              <a:ext cx="247500" cy="247500"/>
            </a:xfrm>
            <a:prstGeom prst="ellipse">
              <a:avLst/>
            </a:prstGeom>
            <a:solidFill>
              <a:srgbClr val="000000"/>
            </a:solidFill>
            <a:ln>
              <a:noFill/>
            </a:ln>
          </p:spPr>
          <p:txBody>
            <a:bodyPr spcFirstLastPara="1" wrap="square" lIns="0" tIns="0" rIns="0" bIns="0" anchor="ctr" anchorCtr="0">
              <a:noAutofit/>
            </a:bodyPr>
            <a:lstStyle/>
            <a:p>
              <a:pPr algn="ctr">
                <a:buClr>
                  <a:srgbClr val="000000"/>
                </a:buClr>
                <a:buSzPts val="1200"/>
              </a:pPr>
              <a:r>
                <a:rPr lang="en-US" altLang="ja" sz="960">
                  <a:solidFill>
                    <a:srgbClr val="FFFFFF"/>
                  </a:solidFill>
                  <a:latin typeface="Arial"/>
                  <a:ea typeface="Arial"/>
                  <a:cs typeface="Arial"/>
                  <a:sym typeface="Arial"/>
                </a:rPr>
                <a:t>5</a:t>
              </a:r>
              <a:endParaRPr sz="960">
                <a:solidFill>
                  <a:srgbClr val="FFFFFF"/>
                </a:solidFill>
                <a:latin typeface="Arial"/>
                <a:ea typeface="Arial"/>
                <a:cs typeface="Arial"/>
                <a:sym typeface="Arial"/>
              </a:endParaRPr>
            </a:p>
          </p:txBody>
        </p:sp>
      </p:grpSp>
      <p:sp>
        <p:nvSpPr>
          <p:cNvPr id="382" name="Google Shape;382;p27"/>
          <p:cNvSpPr txBox="1"/>
          <p:nvPr/>
        </p:nvSpPr>
        <p:spPr>
          <a:xfrm>
            <a:off x="9168650" y="1202192"/>
            <a:ext cx="2264160" cy="230400"/>
          </a:xfrm>
          <a:prstGeom prst="rect">
            <a:avLst/>
          </a:prstGeom>
          <a:solidFill>
            <a:srgbClr val="FFFFFF"/>
          </a:solidFill>
          <a:ln>
            <a:noFill/>
          </a:ln>
        </p:spPr>
        <p:txBody>
          <a:bodyPr spcFirstLastPara="1" wrap="square" lIns="28920" tIns="28920" rIns="28920" bIns="28920" anchor="ctr" anchorCtr="0">
            <a:noAutofit/>
          </a:bodyPr>
          <a:lstStyle/>
          <a:p>
            <a:pPr>
              <a:lnSpc>
                <a:spcPct val="115000"/>
              </a:lnSpc>
              <a:buClr>
                <a:schemeClr val="dk1"/>
              </a:buClr>
              <a:buSzPts val="1100"/>
            </a:pPr>
            <a:r>
              <a:rPr lang="ja" altLang="en-US" sz="1760">
                <a:solidFill>
                  <a:srgbClr val="000000"/>
                </a:solidFill>
                <a:latin typeface="Arial"/>
                <a:ea typeface="Arial"/>
                <a:cs typeface="Arial"/>
                <a:sym typeface="Arial"/>
              </a:rPr>
              <a:t>そして四隅をみる</a:t>
            </a:r>
            <a:endParaRPr sz="1760">
              <a:solidFill>
                <a:srgbClr val="000000"/>
              </a:solidFill>
              <a:latin typeface="Arial"/>
              <a:ea typeface="Arial"/>
              <a:cs typeface="Arial"/>
              <a:sym typeface="Arial"/>
            </a:endParaRPr>
          </a:p>
        </p:txBody>
      </p:sp>
      <p:sp>
        <p:nvSpPr>
          <p:cNvPr id="383" name="Google Shape;383;p27"/>
          <p:cNvSpPr/>
          <p:nvPr/>
        </p:nvSpPr>
        <p:spPr>
          <a:xfrm>
            <a:off x="9101760" y="1426292"/>
            <a:ext cx="2173200" cy="765120"/>
          </a:xfrm>
          <a:prstGeom prst="roundRect">
            <a:avLst>
              <a:gd name="adj" fmla="val 6624"/>
            </a:avLst>
          </a:prstGeom>
          <a:solidFill>
            <a:srgbClr val="F3F3F3"/>
          </a:solidFill>
          <a:ln w="19050" cap="flat" cmpd="sng">
            <a:solidFill>
              <a:srgbClr val="FFFFFF"/>
            </a:solidFill>
            <a:prstDash val="solid"/>
            <a:round/>
            <a:headEnd type="none" w="sm" len="sm"/>
            <a:tailEnd type="none" w="sm" len="sm"/>
          </a:ln>
        </p:spPr>
        <p:txBody>
          <a:bodyPr spcFirstLastPara="1" wrap="square" lIns="0" tIns="57600" rIns="0" bIns="57600" anchor="ctr" anchorCtr="0">
            <a:noAutofit/>
          </a:bodyPr>
          <a:lstStyle/>
          <a:p>
            <a:pPr marL="288000">
              <a:lnSpc>
                <a:spcPct val="115000"/>
              </a:lnSpc>
              <a:buClr>
                <a:srgbClr val="000000"/>
              </a:buClr>
              <a:buSzPts val="1600"/>
            </a:pPr>
            <a:r>
              <a:rPr lang="ja" altLang="en-US" sz="1280" b="1">
                <a:solidFill>
                  <a:srgbClr val="000000"/>
                </a:solidFill>
                <a:latin typeface="Arial"/>
                <a:ea typeface="Arial"/>
                <a:cs typeface="Arial"/>
                <a:sym typeface="Arial"/>
              </a:rPr>
              <a:t>だれが関係？</a:t>
            </a:r>
            <a:br>
              <a:rPr lang="ja" altLang="en-US" sz="1280" b="1">
                <a:solidFill>
                  <a:srgbClr val="000000"/>
                </a:solidFill>
                <a:latin typeface="Arial"/>
                <a:ea typeface="Arial"/>
                <a:cs typeface="Arial"/>
                <a:sym typeface="Arial"/>
              </a:rPr>
            </a:br>
            <a:r>
              <a:rPr lang="ja" altLang="en-US" sz="1040">
                <a:solidFill>
                  <a:srgbClr val="000000"/>
                </a:solidFill>
                <a:latin typeface="Arial"/>
                <a:ea typeface="Arial"/>
                <a:cs typeface="Arial"/>
                <a:sym typeface="Arial"/>
              </a:rPr>
              <a:t>提携している企業や、重要な</a:t>
            </a:r>
            <a:br>
              <a:rPr lang="ja" altLang="en-US" sz="1040">
                <a:solidFill>
                  <a:srgbClr val="000000"/>
                </a:solidFill>
                <a:latin typeface="Arial"/>
                <a:ea typeface="Arial"/>
                <a:cs typeface="Arial"/>
                <a:sym typeface="Arial"/>
              </a:rPr>
            </a:br>
            <a:r>
              <a:rPr lang="ja" altLang="en-US" sz="1040">
                <a:solidFill>
                  <a:srgbClr val="000000"/>
                </a:solidFill>
                <a:latin typeface="Arial"/>
                <a:ea typeface="Arial"/>
                <a:cs typeface="Arial"/>
                <a:sym typeface="Arial"/>
              </a:rPr>
              <a:t>関係会社はいるか？</a:t>
            </a:r>
            <a:endParaRPr sz="1040">
              <a:solidFill>
                <a:schemeClr val="dk1"/>
              </a:solidFill>
              <a:latin typeface="Arial"/>
              <a:ea typeface="Arial"/>
              <a:cs typeface="Arial"/>
              <a:sym typeface="Arial"/>
            </a:endParaRPr>
          </a:p>
        </p:txBody>
      </p:sp>
      <p:sp>
        <p:nvSpPr>
          <p:cNvPr id="384" name="Google Shape;384;p27"/>
          <p:cNvSpPr/>
          <p:nvPr/>
        </p:nvSpPr>
        <p:spPr>
          <a:xfrm>
            <a:off x="9172220" y="1521182"/>
            <a:ext cx="198000" cy="198000"/>
          </a:xfrm>
          <a:prstGeom prst="ellipse">
            <a:avLst/>
          </a:prstGeom>
          <a:solidFill>
            <a:srgbClr val="000000"/>
          </a:solidFill>
          <a:ln>
            <a:noFill/>
          </a:ln>
        </p:spPr>
        <p:txBody>
          <a:bodyPr spcFirstLastPara="1" wrap="square" lIns="0" tIns="0" rIns="0" bIns="0" anchor="ctr" anchorCtr="0">
            <a:noAutofit/>
          </a:bodyPr>
          <a:lstStyle/>
          <a:p>
            <a:pPr algn="ctr">
              <a:buClr>
                <a:srgbClr val="000000"/>
              </a:buClr>
              <a:buSzPts val="1200"/>
            </a:pPr>
            <a:r>
              <a:rPr lang="en-US" altLang="ja" sz="960">
                <a:solidFill>
                  <a:srgbClr val="FFFFFF"/>
                </a:solidFill>
                <a:latin typeface="Arial"/>
                <a:ea typeface="Arial"/>
                <a:cs typeface="Arial"/>
                <a:sym typeface="Arial"/>
              </a:rPr>
              <a:t>5</a:t>
            </a:r>
            <a:endParaRPr sz="960">
              <a:solidFill>
                <a:srgbClr val="FFFFFF"/>
              </a:solidFill>
              <a:latin typeface="Arial"/>
              <a:ea typeface="Arial"/>
              <a:cs typeface="Arial"/>
              <a:sym typeface="Arial"/>
            </a:endParaRPr>
          </a:p>
        </p:txBody>
      </p:sp>
      <p:sp>
        <p:nvSpPr>
          <p:cNvPr id="385" name="Google Shape;385;p27"/>
          <p:cNvSpPr txBox="1"/>
          <p:nvPr/>
        </p:nvSpPr>
        <p:spPr>
          <a:xfrm>
            <a:off x="8829960" y="3300290"/>
            <a:ext cx="2752560" cy="230400"/>
          </a:xfrm>
          <a:prstGeom prst="rect">
            <a:avLst/>
          </a:prstGeom>
          <a:solidFill>
            <a:srgbClr val="FFFFFF"/>
          </a:solidFill>
          <a:ln>
            <a:noFill/>
          </a:ln>
        </p:spPr>
        <p:txBody>
          <a:bodyPr spcFirstLastPara="1" wrap="square" lIns="28920" tIns="28920" rIns="28920" bIns="28920" anchor="ctr" anchorCtr="0">
            <a:noAutofit/>
          </a:bodyPr>
          <a:lstStyle/>
          <a:p>
            <a:pPr>
              <a:lnSpc>
                <a:spcPct val="115000"/>
              </a:lnSpc>
              <a:buClr>
                <a:schemeClr val="dk1"/>
              </a:buClr>
              <a:buSzPts val="1100"/>
            </a:pPr>
            <a:r>
              <a:rPr lang="ja" altLang="en-US" sz="1760">
                <a:solidFill>
                  <a:srgbClr val="000000"/>
                </a:solidFill>
                <a:latin typeface="Arial"/>
                <a:ea typeface="Arial"/>
                <a:cs typeface="Arial"/>
                <a:sym typeface="Arial"/>
              </a:rPr>
              <a:t>さらに矢印</a:t>
            </a:r>
            <a:r>
              <a:rPr lang="en-US" altLang="ja" sz="1760">
                <a:solidFill>
                  <a:srgbClr val="000000"/>
                </a:solidFill>
                <a:latin typeface="Arial"/>
                <a:ea typeface="Arial"/>
                <a:cs typeface="Arial"/>
                <a:sym typeface="Arial"/>
              </a:rPr>
              <a:t>(</a:t>
            </a:r>
            <a:r>
              <a:rPr lang="ja" altLang="en-US" sz="1760">
                <a:solidFill>
                  <a:srgbClr val="000000"/>
                </a:solidFill>
                <a:latin typeface="Arial"/>
                <a:ea typeface="Arial"/>
                <a:cs typeface="Arial"/>
                <a:sym typeface="Arial"/>
              </a:rPr>
              <a:t>や補足</a:t>
            </a:r>
            <a:r>
              <a:rPr lang="en-US" altLang="ja" sz="1760">
                <a:solidFill>
                  <a:srgbClr val="000000"/>
                </a:solidFill>
                <a:latin typeface="Arial"/>
                <a:ea typeface="Arial"/>
                <a:cs typeface="Arial"/>
                <a:sym typeface="Arial"/>
              </a:rPr>
              <a:t>)</a:t>
            </a:r>
            <a:r>
              <a:rPr lang="ja" altLang="en-US" sz="1760">
                <a:solidFill>
                  <a:srgbClr val="000000"/>
                </a:solidFill>
                <a:latin typeface="Arial"/>
                <a:ea typeface="Arial"/>
                <a:cs typeface="Arial"/>
                <a:sym typeface="Arial"/>
              </a:rPr>
              <a:t>を見る</a:t>
            </a:r>
            <a:endParaRPr sz="1760">
              <a:solidFill>
                <a:srgbClr val="000000"/>
              </a:solidFill>
              <a:latin typeface="Arial"/>
              <a:ea typeface="Arial"/>
              <a:cs typeface="Arial"/>
              <a:sym typeface="Arial"/>
            </a:endParaRPr>
          </a:p>
        </p:txBody>
      </p:sp>
      <p:grpSp>
        <p:nvGrpSpPr>
          <p:cNvPr id="386" name="Google Shape;386;p27"/>
          <p:cNvGrpSpPr/>
          <p:nvPr/>
        </p:nvGrpSpPr>
        <p:grpSpPr>
          <a:xfrm>
            <a:off x="9098180" y="3696200"/>
            <a:ext cx="2173200" cy="765120"/>
            <a:chOff x="10172700" y="6690113"/>
            <a:chExt cx="2716500" cy="956400"/>
          </a:xfrm>
        </p:grpSpPr>
        <p:sp>
          <p:nvSpPr>
            <p:cNvPr id="387" name="Google Shape;387;p27"/>
            <p:cNvSpPr/>
            <p:nvPr/>
          </p:nvSpPr>
          <p:spPr>
            <a:xfrm>
              <a:off x="10172700" y="6690113"/>
              <a:ext cx="2716500" cy="956400"/>
            </a:xfrm>
            <a:prstGeom prst="roundRect">
              <a:avLst>
                <a:gd name="adj" fmla="val 6624"/>
              </a:avLst>
            </a:prstGeom>
            <a:solidFill>
              <a:srgbClr val="F3F3F3"/>
            </a:solidFill>
            <a:ln w="19050" cap="flat" cmpd="sng">
              <a:solidFill>
                <a:srgbClr val="FFFFFF"/>
              </a:solidFill>
              <a:prstDash val="solid"/>
              <a:round/>
              <a:headEnd type="none" w="sm" len="sm"/>
              <a:tailEnd type="none" w="sm" len="sm"/>
            </a:ln>
          </p:spPr>
          <p:txBody>
            <a:bodyPr spcFirstLastPara="1" wrap="square" lIns="0" tIns="57600" rIns="0" bIns="57600" anchor="ctr" anchorCtr="0">
              <a:noAutofit/>
            </a:bodyPr>
            <a:lstStyle/>
            <a:p>
              <a:pPr marL="288000">
                <a:lnSpc>
                  <a:spcPct val="115000"/>
                </a:lnSpc>
                <a:buClr>
                  <a:srgbClr val="000000"/>
                </a:buClr>
                <a:buSzPts val="1600"/>
              </a:pPr>
              <a:r>
                <a:rPr lang="ja" altLang="en-US" sz="1280" b="1">
                  <a:solidFill>
                    <a:srgbClr val="000000"/>
                  </a:solidFill>
                  <a:latin typeface="Arial"/>
                  <a:ea typeface="Arial"/>
                  <a:cs typeface="Arial"/>
                  <a:sym typeface="Arial"/>
                </a:rPr>
                <a:t>どんな流れがある？</a:t>
              </a:r>
              <a:br>
                <a:rPr lang="ja" altLang="en-US" sz="1280" b="1">
                  <a:solidFill>
                    <a:srgbClr val="000000"/>
                  </a:solidFill>
                  <a:latin typeface="Arial"/>
                  <a:ea typeface="Arial"/>
                  <a:cs typeface="Arial"/>
                  <a:sym typeface="Arial"/>
                </a:rPr>
              </a:br>
              <a:r>
                <a:rPr lang="ja" altLang="en-US" sz="1040">
                  <a:solidFill>
                    <a:srgbClr val="000000"/>
                  </a:solidFill>
                  <a:latin typeface="Arial"/>
                  <a:ea typeface="Arial"/>
                  <a:cs typeface="Arial"/>
                  <a:sym typeface="Arial"/>
                </a:rPr>
                <a:t>モノ・カネ・情報の流れがどうなっているか？</a:t>
              </a:r>
              <a:endParaRPr sz="1040">
                <a:solidFill>
                  <a:srgbClr val="000000"/>
                </a:solidFill>
                <a:latin typeface="Arial"/>
                <a:ea typeface="Arial"/>
                <a:cs typeface="Arial"/>
                <a:sym typeface="Arial"/>
              </a:endParaRPr>
            </a:p>
          </p:txBody>
        </p:sp>
        <p:sp>
          <p:nvSpPr>
            <p:cNvPr id="388" name="Google Shape;388;p27"/>
            <p:cNvSpPr/>
            <p:nvPr/>
          </p:nvSpPr>
          <p:spPr>
            <a:xfrm>
              <a:off x="10260788" y="6800242"/>
              <a:ext cx="247500" cy="247500"/>
            </a:xfrm>
            <a:prstGeom prst="ellipse">
              <a:avLst/>
            </a:prstGeom>
            <a:solidFill>
              <a:srgbClr val="000000"/>
            </a:solidFill>
            <a:ln>
              <a:noFill/>
            </a:ln>
          </p:spPr>
          <p:txBody>
            <a:bodyPr spcFirstLastPara="1" wrap="square" lIns="0" tIns="0" rIns="0" bIns="0" anchor="ctr" anchorCtr="0">
              <a:noAutofit/>
            </a:bodyPr>
            <a:lstStyle/>
            <a:p>
              <a:pPr algn="ctr">
                <a:buClr>
                  <a:srgbClr val="000000"/>
                </a:buClr>
                <a:buSzPts val="1200"/>
              </a:pPr>
              <a:r>
                <a:rPr lang="en-US" altLang="ja" sz="960">
                  <a:solidFill>
                    <a:srgbClr val="FFFFFF"/>
                  </a:solidFill>
                  <a:latin typeface="Arial"/>
                  <a:ea typeface="Arial"/>
                  <a:cs typeface="Arial"/>
                  <a:sym typeface="Arial"/>
                </a:rPr>
                <a:t>7</a:t>
              </a:r>
              <a:endParaRPr sz="960">
                <a:solidFill>
                  <a:srgbClr val="FFFFFF"/>
                </a:solidFill>
                <a:latin typeface="Arial"/>
                <a:ea typeface="Arial"/>
                <a:cs typeface="Arial"/>
                <a:sym typeface="Arial"/>
              </a:endParaRPr>
            </a:p>
          </p:txBody>
        </p:sp>
      </p:grpSp>
      <p:grpSp>
        <p:nvGrpSpPr>
          <p:cNvPr id="389" name="Google Shape;389;p27"/>
          <p:cNvGrpSpPr/>
          <p:nvPr/>
        </p:nvGrpSpPr>
        <p:grpSpPr>
          <a:xfrm>
            <a:off x="9098180" y="5339420"/>
            <a:ext cx="2173200" cy="765120"/>
            <a:chOff x="10172700" y="7416163"/>
            <a:chExt cx="2716500" cy="956400"/>
          </a:xfrm>
        </p:grpSpPr>
        <p:sp>
          <p:nvSpPr>
            <p:cNvPr id="390" name="Google Shape;390;p27"/>
            <p:cNvSpPr/>
            <p:nvPr/>
          </p:nvSpPr>
          <p:spPr>
            <a:xfrm>
              <a:off x="10172700" y="7416163"/>
              <a:ext cx="2716500" cy="956400"/>
            </a:xfrm>
            <a:prstGeom prst="roundRect">
              <a:avLst>
                <a:gd name="adj" fmla="val 6624"/>
              </a:avLst>
            </a:prstGeom>
            <a:solidFill>
              <a:srgbClr val="F3F3F3"/>
            </a:solidFill>
            <a:ln w="19050" cap="flat" cmpd="sng">
              <a:solidFill>
                <a:srgbClr val="FFFFFF"/>
              </a:solidFill>
              <a:prstDash val="solid"/>
              <a:round/>
              <a:headEnd type="none" w="sm" len="sm"/>
              <a:tailEnd type="none" w="sm" len="sm"/>
            </a:ln>
          </p:spPr>
          <p:txBody>
            <a:bodyPr spcFirstLastPara="1" wrap="square" lIns="0" tIns="0" rIns="0" bIns="57600" anchor="ctr" anchorCtr="0">
              <a:noAutofit/>
            </a:bodyPr>
            <a:lstStyle/>
            <a:p>
              <a:pPr marL="288000">
                <a:lnSpc>
                  <a:spcPct val="115000"/>
                </a:lnSpc>
                <a:spcBef>
                  <a:spcPts val="800"/>
                </a:spcBef>
                <a:buClr>
                  <a:srgbClr val="000000"/>
                </a:buClr>
                <a:buSzPts val="1600"/>
              </a:pPr>
              <a:r>
                <a:rPr lang="ja" altLang="en-US" sz="1280" b="1">
                  <a:solidFill>
                    <a:srgbClr val="000000"/>
                  </a:solidFill>
                  <a:latin typeface="Arial"/>
                  <a:ea typeface="Arial"/>
                  <a:cs typeface="Arial"/>
                  <a:sym typeface="Arial"/>
                </a:rPr>
                <a:t>主体が入らないことも</a:t>
              </a:r>
              <a:br>
                <a:rPr lang="ja" altLang="en-US" sz="1280" b="1">
                  <a:solidFill>
                    <a:srgbClr val="000000"/>
                  </a:solidFill>
                  <a:latin typeface="Arial"/>
                  <a:ea typeface="Arial"/>
                  <a:cs typeface="Arial"/>
                  <a:sym typeface="Arial"/>
                </a:rPr>
              </a:br>
              <a:r>
                <a:rPr lang="ja" altLang="en-US" sz="1040">
                  <a:solidFill>
                    <a:srgbClr val="000000"/>
                  </a:solidFill>
                  <a:latin typeface="Arial"/>
                  <a:ea typeface="Arial"/>
                  <a:cs typeface="Arial"/>
                  <a:sym typeface="Arial"/>
                </a:rPr>
                <a:t>必ずしも</a:t>
              </a:r>
              <a:r>
                <a:rPr lang="en-US" altLang="ja" sz="1040">
                  <a:solidFill>
                    <a:srgbClr val="000000"/>
                  </a:solidFill>
                  <a:latin typeface="Arial"/>
                  <a:ea typeface="Arial"/>
                  <a:cs typeface="Arial"/>
                  <a:sym typeface="Arial"/>
                </a:rPr>
                <a:t>3×3</a:t>
              </a:r>
              <a:r>
                <a:rPr lang="ja" altLang="en-US" sz="1040">
                  <a:solidFill>
                    <a:srgbClr val="000000"/>
                  </a:solidFill>
                  <a:latin typeface="Arial"/>
                  <a:ea typeface="Arial"/>
                  <a:cs typeface="Arial"/>
                  <a:sym typeface="Arial"/>
                </a:rPr>
                <a:t>のすべてのマスが埋まっている必要はない</a:t>
              </a:r>
              <a:endParaRPr sz="1040">
                <a:solidFill>
                  <a:srgbClr val="000000"/>
                </a:solidFill>
                <a:latin typeface="Arial"/>
                <a:ea typeface="Arial"/>
                <a:cs typeface="Arial"/>
                <a:sym typeface="Arial"/>
              </a:endParaRPr>
            </a:p>
          </p:txBody>
        </p:sp>
        <p:sp>
          <p:nvSpPr>
            <p:cNvPr id="391" name="Google Shape;391;p27"/>
            <p:cNvSpPr/>
            <p:nvPr/>
          </p:nvSpPr>
          <p:spPr>
            <a:xfrm>
              <a:off x="10260788" y="7551704"/>
              <a:ext cx="247500" cy="247500"/>
            </a:xfrm>
            <a:prstGeom prst="ellipse">
              <a:avLst/>
            </a:prstGeom>
            <a:solidFill>
              <a:srgbClr val="000000"/>
            </a:solidFill>
            <a:ln>
              <a:noFill/>
            </a:ln>
          </p:spPr>
          <p:txBody>
            <a:bodyPr spcFirstLastPara="1" wrap="square" lIns="0" tIns="0" rIns="0" bIns="0" anchor="ctr" anchorCtr="0">
              <a:noAutofit/>
            </a:bodyPr>
            <a:lstStyle/>
            <a:p>
              <a:pPr algn="ctr">
                <a:buClr>
                  <a:srgbClr val="000000"/>
                </a:buClr>
                <a:buSzPts val="1800"/>
              </a:pPr>
              <a:r>
                <a:rPr lang="en-US" altLang="ja" sz="1440">
                  <a:solidFill>
                    <a:srgbClr val="FFFFFF"/>
                  </a:solidFill>
                  <a:latin typeface="Arial"/>
                  <a:ea typeface="Arial"/>
                  <a:cs typeface="Arial"/>
                  <a:sym typeface="Arial"/>
                </a:rPr>
                <a:t>×</a:t>
              </a:r>
              <a:endParaRPr sz="1440">
                <a:solidFill>
                  <a:srgbClr val="FFFFFF"/>
                </a:solidFill>
                <a:latin typeface="Arial"/>
                <a:ea typeface="Arial"/>
                <a:cs typeface="Arial"/>
                <a:sym typeface="Arial"/>
              </a:endParaRPr>
            </a:p>
          </p:txBody>
        </p:sp>
      </p:grpSp>
      <p:sp>
        <p:nvSpPr>
          <p:cNvPr id="392" name="Google Shape;392;p27"/>
          <p:cNvSpPr txBox="1"/>
          <p:nvPr/>
        </p:nvSpPr>
        <p:spPr>
          <a:xfrm>
            <a:off x="9038000" y="6297820"/>
            <a:ext cx="2264160" cy="466080"/>
          </a:xfrm>
          <a:prstGeom prst="rect">
            <a:avLst/>
          </a:prstGeom>
          <a:solidFill>
            <a:srgbClr val="FFFFFF"/>
          </a:solidFill>
          <a:ln>
            <a:noFill/>
          </a:ln>
        </p:spPr>
        <p:txBody>
          <a:bodyPr spcFirstLastPara="1" wrap="square" lIns="73140" tIns="73140" rIns="73140" bIns="73140" anchor="ctr" anchorCtr="0">
            <a:noAutofit/>
          </a:bodyPr>
          <a:lstStyle/>
          <a:p>
            <a:pPr>
              <a:lnSpc>
                <a:spcPct val="115000"/>
              </a:lnSpc>
              <a:buClr>
                <a:schemeClr val="dk1"/>
              </a:buClr>
              <a:buSzPts val="1100"/>
            </a:pPr>
            <a:r>
              <a:rPr lang="en-US" altLang="ja" sz="880">
                <a:solidFill>
                  <a:srgbClr val="777777"/>
                </a:solidFill>
                <a:latin typeface="Arial"/>
                <a:ea typeface="Arial"/>
                <a:cs typeface="Arial"/>
                <a:sym typeface="Arial"/>
              </a:rPr>
              <a:t>※</a:t>
            </a:r>
            <a:r>
              <a:rPr lang="ja" altLang="en-US" sz="880">
                <a:solidFill>
                  <a:srgbClr val="777777"/>
                </a:solidFill>
                <a:latin typeface="Arial"/>
                <a:ea typeface="Arial"/>
                <a:cs typeface="Arial"/>
                <a:sym typeface="Arial"/>
              </a:rPr>
              <a:t>この図はサンプルです。特定のビジネスを指すわけではありません</a:t>
            </a:r>
            <a:endParaRPr sz="2560" b="1">
              <a:solidFill>
                <a:srgbClr val="777777"/>
              </a:solidFill>
              <a:latin typeface="Arial"/>
              <a:ea typeface="Arial"/>
              <a:cs typeface="Arial"/>
              <a:sym typeface="Arial"/>
            </a:endParaRPr>
          </a:p>
        </p:txBody>
      </p:sp>
      <p:sp>
        <p:nvSpPr>
          <p:cNvPr id="393" name="Google Shape;393;p27"/>
          <p:cNvSpPr txBox="1"/>
          <p:nvPr/>
        </p:nvSpPr>
        <p:spPr>
          <a:xfrm>
            <a:off x="609600" y="0"/>
            <a:ext cx="10972800" cy="765120"/>
          </a:xfrm>
          <a:prstGeom prst="rect">
            <a:avLst/>
          </a:prstGeom>
          <a:noFill/>
          <a:ln>
            <a:noFill/>
          </a:ln>
        </p:spPr>
        <p:txBody>
          <a:bodyPr spcFirstLastPara="1" wrap="square" lIns="73140" tIns="73140" rIns="73140" bIns="73140" anchor="ctr" anchorCtr="0">
            <a:noAutofit/>
          </a:bodyPr>
          <a:lstStyle/>
          <a:p>
            <a:pPr algn="ctr">
              <a:buClr>
                <a:srgbClr val="000000"/>
              </a:buClr>
              <a:buSzPts val="3000"/>
            </a:pPr>
            <a:r>
              <a:rPr lang="ja" altLang="en-US" sz="2400">
                <a:solidFill>
                  <a:srgbClr val="434343"/>
                </a:solidFill>
                <a:latin typeface="Arial"/>
                <a:ea typeface="Arial"/>
                <a:cs typeface="Arial"/>
                <a:sym typeface="Arial"/>
              </a:rPr>
              <a:t>図解をよむ７つのステップ</a:t>
            </a:r>
            <a:endParaRPr sz="2400">
              <a:solidFill>
                <a:srgbClr val="434343"/>
              </a:solidFill>
              <a:latin typeface="Arial"/>
              <a:ea typeface="Arial"/>
              <a:cs typeface="Arial"/>
              <a:sym typeface="Arial"/>
            </a:endParaRPr>
          </a:p>
        </p:txBody>
      </p:sp>
      <p:sp>
        <p:nvSpPr>
          <p:cNvPr id="394" name="Google Shape;394;p27"/>
          <p:cNvSpPr/>
          <p:nvPr/>
        </p:nvSpPr>
        <p:spPr>
          <a:xfrm>
            <a:off x="6120814" y="4710702"/>
            <a:ext cx="205200" cy="21096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cxnSp>
        <p:nvCxnSpPr>
          <p:cNvPr id="395" name="Google Shape;395;p27"/>
          <p:cNvCxnSpPr/>
          <p:nvPr/>
        </p:nvCxnSpPr>
        <p:spPr>
          <a:xfrm rot="10800000">
            <a:off x="8047188" y="2332002"/>
            <a:ext cx="0" cy="729600"/>
          </a:xfrm>
          <a:prstGeom prst="straightConnector1">
            <a:avLst/>
          </a:prstGeom>
          <a:noFill/>
          <a:ln w="28575" cap="flat" cmpd="sng">
            <a:solidFill>
              <a:srgbClr val="000000"/>
            </a:solidFill>
            <a:prstDash val="solid"/>
            <a:miter lim="400000"/>
            <a:headEnd type="none" w="sm" len="sm"/>
            <a:tailEnd type="stealth" w="med" len="med"/>
          </a:ln>
        </p:spPr>
      </p:cxnSp>
      <p:sp>
        <p:nvSpPr>
          <p:cNvPr id="396" name="Google Shape;396;p27"/>
          <p:cNvSpPr/>
          <p:nvPr/>
        </p:nvSpPr>
        <p:spPr>
          <a:xfrm>
            <a:off x="7962311" y="2602362"/>
            <a:ext cx="190320" cy="19032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397" name="Google Shape;397;p27"/>
          <p:cNvSpPr txBox="1"/>
          <p:nvPr/>
        </p:nvSpPr>
        <p:spPr>
          <a:xfrm>
            <a:off x="795521" y="5819843"/>
            <a:ext cx="2257440" cy="819120"/>
          </a:xfrm>
          <a:prstGeom prst="rect">
            <a:avLst/>
          </a:prstGeom>
          <a:solidFill>
            <a:srgbClr val="FFFFFF"/>
          </a:solidFill>
          <a:ln>
            <a:noFill/>
          </a:ln>
        </p:spPr>
        <p:txBody>
          <a:bodyPr spcFirstLastPara="1" wrap="square" lIns="28920" tIns="28920" rIns="28920" bIns="28920" anchor="ctr" anchorCtr="0">
            <a:noAutofit/>
          </a:bodyPr>
          <a:lstStyle/>
          <a:p>
            <a:pPr>
              <a:lnSpc>
                <a:spcPct val="120000"/>
              </a:lnSpc>
              <a:buClr>
                <a:srgbClr val="000000"/>
              </a:buClr>
              <a:buSzPts val="1000"/>
            </a:pPr>
            <a:r>
              <a:rPr lang="en-US" altLang="ja" sz="880">
                <a:solidFill>
                  <a:srgbClr val="777777"/>
                </a:solidFill>
                <a:latin typeface="Arial"/>
                <a:ea typeface="Arial"/>
                <a:cs typeface="Arial"/>
                <a:sym typeface="Arial"/>
              </a:rPr>
              <a:t>※4,5</a:t>
            </a:r>
            <a:r>
              <a:rPr lang="ja" altLang="en-US" sz="880">
                <a:solidFill>
                  <a:srgbClr val="777777"/>
                </a:solidFill>
                <a:latin typeface="Arial"/>
                <a:ea typeface="Arial"/>
                <a:cs typeface="Arial"/>
                <a:sym typeface="Arial"/>
              </a:rPr>
              <a:t>についてはビジネスモデル</a:t>
            </a:r>
            <a:r>
              <a:rPr lang="en-US" altLang="ja" sz="880">
                <a:solidFill>
                  <a:srgbClr val="777777"/>
                </a:solidFill>
                <a:latin typeface="Arial"/>
                <a:ea typeface="Arial"/>
                <a:cs typeface="Arial"/>
                <a:sym typeface="Arial"/>
              </a:rPr>
              <a:t>2.0</a:t>
            </a:r>
            <a:r>
              <a:rPr lang="ja" altLang="en-US" sz="880">
                <a:solidFill>
                  <a:srgbClr val="777777"/>
                </a:solidFill>
                <a:latin typeface="Arial"/>
                <a:ea typeface="Arial"/>
                <a:cs typeface="Arial"/>
                <a:sym typeface="Arial"/>
              </a:rPr>
              <a:t>図鑑ではルール化していなかったが、その後多くのワークショップを開催する中で意味を加えたもの。利用者と事業者の双方の視点での経済合理性を確認することができる。</a:t>
            </a:r>
            <a:endParaRPr sz="880">
              <a:solidFill>
                <a:srgbClr val="777777"/>
              </a:solidFill>
              <a:latin typeface="Arial"/>
              <a:ea typeface="Arial"/>
              <a:cs typeface="Arial"/>
              <a:sym typeface="Arial"/>
            </a:endParaRPr>
          </a:p>
        </p:txBody>
      </p:sp>
      <p:cxnSp>
        <p:nvCxnSpPr>
          <p:cNvPr id="398" name="Google Shape;398;p27"/>
          <p:cNvCxnSpPr/>
          <p:nvPr/>
        </p:nvCxnSpPr>
        <p:spPr>
          <a:xfrm>
            <a:off x="595740" y="762000"/>
            <a:ext cx="11000400" cy="0"/>
          </a:xfrm>
          <a:prstGeom prst="straightConnector1">
            <a:avLst/>
          </a:prstGeom>
          <a:noFill/>
          <a:ln w="9525" cap="flat" cmpd="sng">
            <a:solidFill>
              <a:srgbClr val="000000"/>
            </a:solidFill>
            <a:prstDash val="solid"/>
            <a:miter lim="400000"/>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402"/>
        <p:cNvGrpSpPr/>
        <p:nvPr/>
      </p:nvGrpSpPr>
      <p:grpSpPr>
        <a:xfrm>
          <a:off x="0" y="0"/>
          <a:ext cx="0" cy="0"/>
          <a:chOff x="0" y="0"/>
          <a:chExt cx="0" cy="0"/>
        </a:xfrm>
      </p:grpSpPr>
      <p:cxnSp>
        <p:nvCxnSpPr>
          <p:cNvPr id="403" name="Google Shape;403;p28"/>
          <p:cNvCxnSpPr/>
          <p:nvPr/>
        </p:nvCxnSpPr>
        <p:spPr>
          <a:xfrm>
            <a:off x="586740" y="4841884"/>
            <a:ext cx="11000640" cy="0"/>
          </a:xfrm>
          <a:prstGeom prst="straightConnector1">
            <a:avLst/>
          </a:prstGeom>
          <a:noFill/>
          <a:ln w="9525" cap="flat" cmpd="sng">
            <a:solidFill>
              <a:srgbClr val="666666"/>
            </a:solidFill>
            <a:prstDash val="dash"/>
            <a:miter lim="400000"/>
            <a:headEnd type="none" w="sm" len="sm"/>
            <a:tailEnd type="none" w="sm" len="sm"/>
          </a:ln>
        </p:spPr>
      </p:cxnSp>
      <p:cxnSp>
        <p:nvCxnSpPr>
          <p:cNvPr id="404" name="Google Shape;404;p28"/>
          <p:cNvCxnSpPr/>
          <p:nvPr/>
        </p:nvCxnSpPr>
        <p:spPr>
          <a:xfrm>
            <a:off x="595740" y="2668944"/>
            <a:ext cx="11000640" cy="0"/>
          </a:xfrm>
          <a:prstGeom prst="straightConnector1">
            <a:avLst/>
          </a:prstGeom>
          <a:noFill/>
          <a:ln w="9525" cap="flat" cmpd="sng">
            <a:solidFill>
              <a:srgbClr val="666666"/>
            </a:solidFill>
            <a:prstDash val="dash"/>
            <a:miter lim="400000"/>
            <a:headEnd type="none" w="sm" len="sm"/>
            <a:tailEnd type="none" w="sm" len="sm"/>
          </a:ln>
        </p:spPr>
      </p:cxnSp>
      <p:sp>
        <p:nvSpPr>
          <p:cNvPr id="405" name="Google Shape;405;p28"/>
          <p:cNvSpPr/>
          <p:nvPr/>
        </p:nvSpPr>
        <p:spPr>
          <a:xfrm flipH="1">
            <a:off x="6511151" y="1499780"/>
            <a:ext cx="1524269" cy="1518350"/>
          </a:xfrm>
          <a:custGeom>
            <a:avLst/>
            <a:gdLst/>
            <a:ahLst/>
            <a:cxnLst/>
            <a:rect l="l" t="t" r="r" b="b"/>
            <a:pathLst>
              <a:path w="21600" h="21600" extrusionOk="0">
                <a:moveTo>
                  <a:pt x="21600" y="0"/>
                </a:moveTo>
                <a:lnTo>
                  <a:pt x="0" y="0"/>
                </a:lnTo>
                <a:lnTo>
                  <a:pt x="0" y="21600"/>
                </a:lnTo>
              </a:path>
            </a:pathLst>
          </a:custGeom>
          <a:noFill/>
          <a:ln w="28575" cap="flat" cmpd="sng">
            <a:solidFill>
              <a:srgbClr val="000000"/>
            </a:solidFill>
            <a:prstDash val="solid"/>
            <a:miter lim="400000"/>
            <a:headEnd type="stealth" w="med" len="med"/>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nvGrpSpPr>
          <p:cNvPr id="406" name="Google Shape;406;p28"/>
          <p:cNvGrpSpPr/>
          <p:nvPr/>
        </p:nvGrpSpPr>
        <p:grpSpPr>
          <a:xfrm>
            <a:off x="5815827" y="5255993"/>
            <a:ext cx="552240" cy="1016004"/>
            <a:chOff x="2956672" y="1384595"/>
            <a:chExt cx="690300" cy="1270005"/>
          </a:xfrm>
        </p:grpSpPr>
        <p:sp>
          <p:nvSpPr>
            <p:cNvPr id="407" name="Google Shape;407;p28"/>
            <p:cNvSpPr/>
            <p:nvPr/>
          </p:nvSpPr>
          <p:spPr>
            <a:xfrm>
              <a:off x="2956672" y="1384595"/>
              <a:ext cx="690300" cy="1264500"/>
            </a:xfrm>
            <a:prstGeom prst="rect">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08" name="Google Shape;408;p28"/>
            <p:cNvSpPr/>
            <p:nvPr/>
          </p:nvSpPr>
          <p:spPr>
            <a:xfrm>
              <a:off x="3074025"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09" name="Google Shape;409;p28"/>
            <p:cNvSpPr/>
            <p:nvPr/>
          </p:nvSpPr>
          <p:spPr>
            <a:xfrm>
              <a:off x="3347800"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10" name="Google Shape;410;p28"/>
            <p:cNvSpPr/>
            <p:nvPr/>
          </p:nvSpPr>
          <p:spPr>
            <a:xfrm>
              <a:off x="3074025"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11" name="Google Shape;411;p28"/>
            <p:cNvSpPr/>
            <p:nvPr/>
          </p:nvSpPr>
          <p:spPr>
            <a:xfrm>
              <a:off x="3347800"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12" name="Google Shape;412;p28"/>
            <p:cNvSpPr/>
            <p:nvPr/>
          </p:nvSpPr>
          <p:spPr>
            <a:xfrm>
              <a:off x="3074025"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13" name="Google Shape;413;p28"/>
            <p:cNvSpPr/>
            <p:nvPr/>
          </p:nvSpPr>
          <p:spPr>
            <a:xfrm>
              <a:off x="3347800"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14" name="Google Shape;414;p28"/>
            <p:cNvSpPr/>
            <p:nvPr/>
          </p:nvSpPr>
          <p:spPr>
            <a:xfrm>
              <a:off x="3130500" y="2419100"/>
              <a:ext cx="345300" cy="235500"/>
            </a:xfrm>
            <a:prstGeom prst="rect">
              <a:avLst/>
            </a:prstGeom>
            <a:no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grpSp>
      <p:cxnSp>
        <p:nvCxnSpPr>
          <p:cNvPr id="415" name="Google Shape;415;p28"/>
          <p:cNvCxnSpPr/>
          <p:nvPr/>
        </p:nvCxnSpPr>
        <p:spPr>
          <a:xfrm>
            <a:off x="6562900" y="3663599"/>
            <a:ext cx="960000" cy="0"/>
          </a:xfrm>
          <a:prstGeom prst="straightConnector1">
            <a:avLst/>
          </a:prstGeom>
          <a:noFill/>
          <a:ln w="28575" cap="flat" cmpd="sng">
            <a:solidFill>
              <a:srgbClr val="000000"/>
            </a:solidFill>
            <a:prstDash val="solid"/>
            <a:miter lim="400000"/>
            <a:headEnd type="none" w="sm" len="sm"/>
            <a:tailEnd type="oval" w="lg" len="lg"/>
          </a:ln>
        </p:spPr>
      </p:cxnSp>
      <p:sp>
        <p:nvSpPr>
          <p:cNvPr id="416" name="Google Shape;416;p28"/>
          <p:cNvSpPr/>
          <p:nvPr/>
        </p:nvSpPr>
        <p:spPr>
          <a:xfrm>
            <a:off x="867060" y="934460"/>
            <a:ext cx="1769280" cy="804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417" name="Google Shape;417;p28"/>
          <p:cNvSpPr txBox="1"/>
          <p:nvPr/>
        </p:nvSpPr>
        <p:spPr>
          <a:xfrm>
            <a:off x="885180" y="1073727"/>
            <a:ext cx="1751040" cy="519360"/>
          </a:xfrm>
          <a:prstGeom prst="rect">
            <a:avLst/>
          </a:prstGeom>
          <a:noFill/>
          <a:ln>
            <a:noFill/>
          </a:ln>
        </p:spPr>
        <p:txBody>
          <a:bodyPr spcFirstLastPara="1" wrap="square" lIns="73140" tIns="73140" rIns="73140" bIns="73140" anchor="ctr" anchorCtr="0">
            <a:noAutofit/>
          </a:bodyPr>
          <a:lstStyle/>
          <a:p>
            <a:pPr algn="ctr">
              <a:buClr>
                <a:srgbClr val="000000"/>
              </a:buClr>
              <a:buSzPts val="3600"/>
            </a:pPr>
            <a:r>
              <a:rPr lang="ja" altLang="en-US" sz="2880">
                <a:solidFill>
                  <a:srgbClr val="FFFFFF"/>
                </a:solidFill>
                <a:latin typeface="Arial"/>
                <a:ea typeface="Arial"/>
                <a:cs typeface="Arial"/>
                <a:sym typeface="Arial"/>
              </a:rPr>
              <a:t>図解の例</a:t>
            </a:r>
            <a:endParaRPr sz="1120">
              <a:solidFill>
                <a:srgbClr val="FFFFFF"/>
              </a:solidFill>
              <a:latin typeface="Arial"/>
              <a:ea typeface="Arial"/>
              <a:cs typeface="Arial"/>
              <a:sym typeface="Arial"/>
            </a:endParaRPr>
          </a:p>
        </p:txBody>
      </p:sp>
      <p:sp>
        <p:nvSpPr>
          <p:cNvPr id="418" name="Google Shape;418;p28"/>
          <p:cNvSpPr/>
          <p:nvPr/>
        </p:nvSpPr>
        <p:spPr>
          <a:xfrm>
            <a:off x="6605440" y="905600"/>
            <a:ext cx="1429920" cy="468240"/>
          </a:xfrm>
          <a:prstGeom prst="wedgeRoundRectCallout">
            <a:avLst>
              <a:gd name="adj1" fmla="val -55980"/>
              <a:gd name="adj2" fmla="val 23791"/>
              <a:gd name="adj3" fmla="val 0"/>
            </a:avLst>
          </a:prstGeom>
          <a:solidFill>
            <a:srgbClr val="DDDDDD"/>
          </a:solidFill>
          <a:ln>
            <a:noFill/>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grpSp>
        <p:nvGrpSpPr>
          <p:cNvPr id="419" name="Google Shape;419;p28"/>
          <p:cNvGrpSpPr/>
          <p:nvPr/>
        </p:nvGrpSpPr>
        <p:grpSpPr>
          <a:xfrm>
            <a:off x="5807684" y="1028259"/>
            <a:ext cx="552289" cy="1022489"/>
            <a:chOff x="-1" y="0"/>
            <a:chExt cx="946737" cy="1704148"/>
          </a:xfrm>
        </p:grpSpPr>
        <p:sp>
          <p:nvSpPr>
            <p:cNvPr id="420" name="Google Shape;420;p28"/>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421" name="Google Shape;421;p28"/>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sp>
        <p:nvSpPr>
          <p:cNvPr id="422" name="Google Shape;422;p28"/>
          <p:cNvSpPr txBox="1"/>
          <p:nvPr/>
        </p:nvSpPr>
        <p:spPr>
          <a:xfrm>
            <a:off x="5257038" y="2107509"/>
            <a:ext cx="1635600" cy="24384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ユーザー</a:t>
            </a:r>
            <a:endParaRPr sz="800" b="1">
              <a:solidFill>
                <a:srgbClr val="000000"/>
              </a:solidFill>
              <a:latin typeface="Arial"/>
              <a:ea typeface="Arial"/>
              <a:cs typeface="Arial"/>
              <a:sym typeface="Arial"/>
            </a:endParaRPr>
          </a:p>
        </p:txBody>
      </p:sp>
      <p:sp>
        <p:nvSpPr>
          <p:cNvPr id="423" name="Google Shape;423;p28"/>
          <p:cNvSpPr txBox="1"/>
          <p:nvPr/>
        </p:nvSpPr>
        <p:spPr>
          <a:xfrm>
            <a:off x="4580940" y="3774538"/>
            <a:ext cx="1050720" cy="35184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000"/>
            </a:pPr>
            <a:r>
              <a:rPr lang="ja" altLang="en-US" sz="1120">
                <a:solidFill>
                  <a:srgbClr val="000000"/>
                </a:solidFill>
                <a:latin typeface="Arial"/>
                <a:ea typeface="Arial"/>
                <a:cs typeface="Arial"/>
                <a:sym typeface="Arial"/>
              </a:rPr>
              <a:t>曲配信</a:t>
            </a:r>
            <a:endParaRPr sz="1120">
              <a:solidFill>
                <a:srgbClr val="000000"/>
              </a:solidFill>
              <a:latin typeface="Arial"/>
              <a:ea typeface="Arial"/>
              <a:cs typeface="Arial"/>
              <a:sym typeface="Arial"/>
            </a:endParaRPr>
          </a:p>
        </p:txBody>
      </p:sp>
      <p:sp>
        <p:nvSpPr>
          <p:cNvPr id="424" name="Google Shape;424;p28"/>
          <p:cNvSpPr txBox="1"/>
          <p:nvPr/>
        </p:nvSpPr>
        <p:spPr>
          <a:xfrm>
            <a:off x="5164403" y="6336887"/>
            <a:ext cx="1857120" cy="243840"/>
          </a:xfrm>
          <a:prstGeom prst="rect">
            <a:avLst/>
          </a:prstGeom>
          <a:noFill/>
          <a:ln>
            <a:noFill/>
          </a:ln>
        </p:spPr>
        <p:txBody>
          <a:bodyPr spcFirstLastPara="1" wrap="square" lIns="28920" tIns="28920" rIns="28920" bIns="28920" anchor="ctr" anchorCtr="0">
            <a:noAutofit/>
          </a:bodyPr>
          <a:lstStyle/>
          <a:p>
            <a:pPr algn="ctr">
              <a:buClr>
                <a:srgbClr val="000000"/>
              </a:buClr>
              <a:buSzPts val="1800"/>
            </a:pPr>
            <a:r>
              <a:rPr lang="en-US" altLang="ja" sz="1440" b="1">
                <a:solidFill>
                  <a:srgbClr val="000000"/>
                </a:solidFill>
                <a:latin typeface="Arial"/>
                <a:ea typeface="Arial"/>
                <a:cs typeface="Arial"/>
                <a:sym typeface="Arial"/>
              </a:rPr>
              <a:t>Spotify Technology</a:t>
            </a:r>
            <a:endParaRPr sz="800" b="1">
              <a:solidFill>
                <a:srgbClr val="000000"/>
              </a:solidFill>
              <a:latin typeface="Arial"/>
              <a:ea typeface="Arial"/>
              <a:cs typeface="Arial"/>
              <a:sym typeface="Arial"/>
            </a:endParaRPr>
          </a:p>
        </p:txBody>
      </p:sp>
      <p:sp>
        <p:nvSpPr>
          <p:cNvPr id="425" name="Google Shape;425;p28"/>
          <p:cNvSpPr txBox="1"/>
          <p:nvPr/>
        </p:nvSpPr>
        <p:spPr>
          <a:xfrm>
            <a:off x="8228911" y="4706984"/>
            <a:ext cx="389760" cy="24480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000"/>
            </a:pPr>
            <a:r>
              <a:rPr lang="ja" altLang="en-US" sz="1120">
                <a:solidFill>
                  <a:srgbClr val="000000"/>
                </a:solidFill>
                <a:latin typeface="Arial"/>
                <a:ea typeface="Arial"/>
                <a:cs typeface="Arial"/>
                <a:sym typeface="Arial"/>
              </a:rPr>
              <a:t>出稿</a:t>
            </a:r>
            <a:endParaRPr sz="1120">
              <a:solidFill>
                <a:srgbClr val="000000"/>
              </a:solidFill>
              <a:latin typeface="Arial"/>
              <a:ea typeface="Arial"/>
              <a:cs typeface="Arial"/>
              <a:sym typeface="Arial"/>
            </a:endParaRPr>
          </a:p>
        </p:txBody>
      </p:sp>
      <p:sp>
        <p:nvSpPr>
          <p:cNvPr id="426" name="Google Shape;426;p28"/>
          <p:cNvSpPr txBox="1"/>
          <p:nvPr/>
        </p:nvSpPr>
        <p:spPr>
          <a:xfrm>
            <a:off x="5449187" y="4746360"/>
            <a:ext cx="402720" cy="167760"/>
          </a:xfrm>
          <a:prstGeom prst="rect">
            <a:avLst/>
          </a:prstGeom>
          <a:solidFill>
            <a:srgbClr val="FFFFFF"/>
          </a:solid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運営</a:t>
            </a:r>
            <a:endParaRPr sz="1120">
              <a:solidFill>
                <a:srgbClr val="000000"/>
              </a:solidFill>
              <a:latin typeface="Arial"/>
              <a:ea typeface="Arial"/>
              <a:cs typeface="Arial"/>
              <a:sym typeface="Arial"/>
            </a:endParaRPr>
          </a:p>
        </p:txBody>
      </p:sp>
      <p:sp>
        <p:nvSpPr>
          <p:cNvPr id="427" name="Google Shape;427;p28"/>
          <p:cNvSpPr txBox="1"/>
          <p:nvPr/>
        </p:nvSpPr>
        <p:spPr>
          <a:xfrm>
            <a:off x="8214260" y="2518760"/>
            <a:ext cx="868800" cy="327600"/>
          </a:xfrm>
          <a:prstGeom prst="rect">
            <a:avLst/>
          </a:prstGeom>
          <a:solidFill>
            <a:srgbClr val="FFFFFF"/>
          </a:solid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広告の配信</a:t>
            </a:r>
            <a:endParaRPr sz="1120">
              <a:solidFill>
                <a:srgbClr val="000000"/>
              </a:solidFill>
              <a:latin typeface="Arial"/>
              <a:ea typeface="Arial"/>
              <a:cs typeface="Arial"/>
              <a:sym typeface="Arial"/>
            </a:endParaRPr>
          </a:p>
        </p:txBody>
      </p:sp>
      <p:sp>
        <p:nvSpPr>
          <p:cNvPr id="428" name="Google Shape;428;p28"/>
          <p:cNvSpPr txBox="1"/>
          <p:nvPr/>
        </p:nvSpPr>
        <p:spPr>
          <a:xfrm>
            <a:off x="5558550" y="4215400"/>
            <a:ext cx="1050720" cy="243840"/>
          </a:xfrm>
          <a:prstGeom prst="rect">
            <a:avLst/>
          </a:prstGeom>
          <a:noFill/>
          <a:ln>
            <a:noFill/>
          </a:ln>
        </p:spPr>
        <p:txBody>
          <a:bodyPr spcFirstLastPara="1" wrap="square" lIns="28920" tIns="28920" rIns="28920" bIns="28920" anchor="ctr" anchorCtr="0">
            <a:noAutofit/>
          </a:bodyPr>
          <a:lstStyle/>
          <a:p>
            <a:pPr algn="ctr">
              <a:buClr>
                <a:srgbClr val="000000"/>
              </a:buClr>
              <a:buSzPts val="1800"/>
            </a:pPr>
            <a:r>
              <a:rPr lang="en-US" altLang="ja" sz="1440" b="1">
                <a:solidFill>
                  <a:srgbClr val="000000"/>
                </a:solidFill>
                <a:latin typeface="Arial"/>
                <a:ea typeface="Arial"/>
                <a:cs typeface="Arial"/>
                <a:sym typeface="Arial"/>
              </a:rPr>
              <a:t>Spotify</a:t>
            </a:r>
            <a:endParaRPr sz="800" b="1">
              <a:solidFill>
                <a:srgbClr val="000000"/>
              </a:solidFill>
              <a:latin typeface="Arial"/>
              <a:ea typeface="Arial"/>
              <a:cs typeface="Arial"/>
              <a:sym typeface="Arial"/>
            </a:endParaRPr>
          </a:p>
        </p:txBody>
      </p:sp>
      <p:sp>
        <p:nvSpPr>
          <p:cNvPr id="429" name="Google Shape;429;p28"/>
          <p:cNvSpPr txBox="1"/>
          <p:nvPr/>
        </p:nvSpPr>
        <p:spPr>
          <a:xfrm>
            <a:off x="3419062" y="4215398"/>
            <a:ext cx="1429200" cy="243840"/>
          </a:xfrm>
          <a:prstGeom prst="rect">
            <a:avLst/>
          </a:prstGeom>
          <a:no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アーティスト</a:t>
            </a:r>
            <a:endParaRPr sz="800" b="1">
              <a:solidFill>
                <a:srgbClr val="000000"/>
              </a:solidFill>
              <a:latin typeface="Arial"/>
              <a:ea typeface="Arial"/>
              <a:cs typeface="Arial"/>
              <a:sym typeface="Arial"/>
            </a:endParaRPr>
          </a:p>
        </p:txBody>
      </p:sp>
      <p:sp>
        <p:nvSpPr>
          <p:cNvPr id="430" name="Google Shape;430;p28"/>
          <p:cNvSpPr txBox="1"/>
          <p:nvPr/>
        </p:nvSpPr>
        <p:spPr>
          <a:xfrm>
            <a:off x="7489241" y="4215398"/>
            <a:ext cx="1088400" cy="243840"/>
          </a:xfrm>
          <a:prstGeom prst="rect">
            <a:avLst/>
          </a:prstGeom>
          <a:no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広告</a:t>
            </a:r>
            <a:endParaRPr sz="800" b="1">
              <a:solidFill>
                <a:srgbClr val="000000"/>
              </a:solidFill>
              <a:latin typeface="Arial"/>
              <a:ea typeface="Arial"/>
              <a:cs typeface="Arial"/>
              <a:sym typeface="Arial"/>
            </a:endParaRPr>
          </a:p>
        </p:txBody>
      </p:sp>
      <p:sp>
        <p:nvSpPr>
          <p:cNvPr id="431" name="Google Shape;431;p28"/>
          <p:cNvSpPr txBox="1"/>
          <p:nvPr/>
        </p:nvSpPr>
        <p:spPr>
          <a:xfrm>
            <a:off x="6712100" y="888120"/>
            <a:ext cx="1323360" cy="487920"/>
          </a:xfrm>
          <a:prstGeom prst="rect">
            <a:avLst/>
          </a:prstGeom>
          <a:noFill/>
          <a:ln>
            <a:noFill/>
          </a:ln>
        </p:spPr>
        <p:txBody>
          <a:bodyPr spcFirstLastPara="1" wrap="square" lIns="28920" tIns="28920" rIns="28920" bIns="28920" anchor="ctr" anchorCtr="0">
            <a:noAutofit/>
          </a:bodyPr>
          <a:lstStyle/>
          <a:p>
            <a:pPr>
              <a:buClr>
                <a:srgbClr val="000000"/>
              </a:buClr>
              <a:buSzPts val="1000"/>
            </a:pPr>
            <a:r>
              <a:rPr lang="ja" altLang="en-US" sz="960">
                <a:solidFill>
                  <a:srgbClr val="000000"/>
                </a:solidFill>
                <a:latin typeface="Arial"/>
                <a:ea typeface="Arial"/>
                <a:cs typeface="Arial"/>
                <a:sym typeface="Arial"/>
              </a:rPr>
              <a:t>月に</a:t>
            </a:r>
            <a:r>
              <a:rPr lang="en-US" altLang="ja" sz="960">
                <a:solidFill>
                  <a:srgbClr val="000000"/>
                </a:solidFill>
                <a:latin typeface="Arial"/>
                <a:ea typeface="Arial"/>
                <a:cs typeface="Arial"/>
                <a:sym typeface="Arial"/>
              </a:rPr>
              <a:t>2</a:t>
            </a:r>
            <a:r>
              <a:rPr lang="ja" altLang="en-US" sz="960">
                <a:solidFill>
                  <a:srgbClr val="000000"/>
                </a:solidFill>
                <a:latin typeface="Arial"/>
                <a:ea typeface="Arial"/>
                <a:cs typeface="Arial"/>
                <a:sym typeface="Arial"/>
              </a:rPr>
              <a:t>億人以上が</a:t>
            </a:r>
            <a:endParaRPr sz="960">
              <a:solidFill>
                <a:srgbClr val="000000"/>
              </a:solidFill>
              <a:latin typeface="Arial"/>
              <a:ea typeface="Arial"/>
              <a:cs typeface="Arial"/>
              <a:sym typeface="Arial"/>
            </a:endParaRPr>
          </a:p>
          <a:p>
            <a:pPr>
              <a:buClr>
                <a:srgbClr val="000000"/>
              </a:buClr>
              <a:buSzPts val="1000"/>
            </a:pPr>
            <a:r>
              <a:rPr lang="ja" altLang="en-US" sz="960">
                <a:solidFill>
                  <a:srgbClr val="000000"/>
                </a:solidFill>
                <a:latin typeface="Arial"/>
                <a:ea typeface="Arial"/>
                <a:cs typeface="Arial"/>
                <a:sym typeface="Arial"/>
              </a:rPr>
              <a:t>利用しているサービス</a:t>
            </a:r>
            <a:endParaRPr sz="960">
              <a:solidFill>
                <a:srgbClr val="000000"/>
              </a:solidFill>
              <a:latin typeface="Arial"/>
              <a:ea typeface="Arial"/>
              <a:cs typeface="Arial"/>
              <a:sym typeface="Arial"/>
            </a:endParaRPr>
          </a:p>
        </p:txBody>
      </p:sp>
      <p:sp>
        <p:nvSpPr>
          <p:cNvPr id="432" name="Google Shape;432;p28"/>
          <p:cNvSpPr txBox="1"/>
          <p:nvPr/>
        </p:nvSpPr>
        <p:spPr>
          <a:xfrm>
            <a:off x="10517928" y="1628711"/>
            <a:ext cx="926880" cy="219600"/>
          </a:xfrm>
          <a:prstGeom prst="rect">
            <a:avLst/>
          </a:prstGeom>
          <a:noFill/>
          <a:ln>
            <a:noFill/>
          </a:ln>
        </p:spPr>
        <p:txBody>
          <a:bodyPr spcFirstLastPara="1" wrap="square" lIns="28920" tIns="28920" rIns="28920" bIns="28920" anchor="ctr" anchorCtr="0">
            <a:noAutofit/>
          </a:bodyPr>
          <a:lstStyle/>
          <a:p>
            <a:pPr algn="r">
              <a:buClr>
                <a:srgbClr val="000000"/>
              </a:buClr>
              <a:buSzPts val="1000"/>
            </a:pPr>
            <a:r>
              <a:rPr lang="ja" altLang="en-US" sz="1520">
                <a:solidFill>
                  <a:srgbClr val="999999"/>
                </a:solidFill>
                <a:latin typeface="Arial"/>
                <a:ea typeface="Arial"/>
                <a:cs typeface="Arial"/>
                <a:sym typeface="Arial"/>
              </a:rPr>
              <a:t>利用者</a:t>
            </a:r>
            <a:endParaRPr sz="1520">
              <a:solidFill>
                <a:srgbClr val="999999"/>
              </a:solidFill>
              <a:latin typeface="Arial"/>
              <a:ea typeface="Arial"/>
              <a:cs typeface="Arial"/>
              <a:sym typeface="Arial"/>
            </a:endParaRPr>
          </a:p>
        </p:txBody>
      </p:sp>
      <p:sp>
        <p:nvSpPr>
          <p:cNvPr id="433" name="Google Shape;433;p28"/>
          <p:cNvSpPr txBox="1"/>
          <p:nvPr/>
        </p:nvSpPr>
        <p:spPr>
          <a:xfrm>
            <a:off x="10517928" y="3636009"/>
            <a:ext cx="926880" cy="219600"/>
          </a:xfrm>
          <a:prstGeom prst="rect">
            <a:avLst/>
          </a:prstGeom>
          <a:noFill/>
          <a:ln>
            <a:noFill/>
          </a:ln>
        </p:spPr>
        <p:txBody>
          <a:bodyPr spcFirstLastPara="1" wrap="square" lIns="28920" tIns="28920" rIns="28920" bIns="28920" anchor="ctr" anchorCtr="0">
            <a:noAutofit/>
          </a:bodyPr>
          <a:lstStyle/>
          <a:p>
            <a:pPr algn="r">
              <a:buClr>
                <a:srgbClr val="000000"/>
              </a:buClr>
              <a:buSzPts val="1000"/>
            </a:pPr>
            <a:r>
              <a:rPr lang="ja" altLang="en-US" sz="1520">
                <a:solidFill>
                  <a:srgbClr val="999999"/>
                </a:solidFill>
                <a:latin typeface="Arial"/>
                <a:ea typeface="Arial"/>
                <a:cs typeface="Arial"/>
                <a:sym typeface="Arial"/>
              </a:rPr>
              <a:t>事業</a:t>
            </a:r>
            <a:endParaRPr sz="1520">
              <a:solidFill>
                <a:srgbClr val="999999"/>
              </a:solidFill>
              <a:latin typeface="Arial"/>
              <a:ea typeface="Arial"/>
              <a:cs typeface="Arial"/>
              <a:sym typeface="Arial"/>
            </a:endParaRPr>
          </a:p>
        </p:txBody>
      </p:sp>
      <p:sp>
        <p:nvSpPr>
          <p:cNvPr id="434" name="Google Shape;434;p28"/>
          <p:cNvSpPr txBox="1"/>
          <p:nvPr/>
        </p:nvSpPr>
        <p:spPr>
          <a:xfrm>
            <a:off x="10517928" y="5762914"/>
            <a:ext cx="926880" cy="219600"/>
          </a:xfrm>
          <a:prstGeom prst="rect">
            <a:avLst/>
          </a:prstGeom>
          <a:noFill/>
          <a:ln>
            <a:noFill/>
          </a:ln>
        </p:spPr>
        <p:txBody>
          <a:bodyPr spcFirstLastPara="1" wrap="square" lIns="28920" tIns="28920" rIns="28920" bIns="28920" anchor="ctr" anchorCtr="0">
            <a:noAutofit/>
          </a:bodyPr>
          <a:lstStyle/>
          <a:p>
            <a:pPr algn="r">
              <a:buClr>
                <a:srgbClr val="000000"/>
              </a:buClr>
              <a:buSzPts val="1000"/>
            </a:pPr>
            <a:r>
              <a:rPr lang="ja" altLang="en-US" sz="1520">
                <a:solidFill>
                  <a:srgbClr val="999999"/>
                </a:solidFill>
                <a:latin typeface="Arial"/>
                <a:ea typeface="Arial"/>
                <a:cs typeface="Arial"/>
                <a:sym typeface="Arial"/>
              </a:rPr>
              <a:t>事業者</a:t>
            </a:r>
            <a:endParaRPr sz="1520">
              <a:solidFill>
                <a:srgbClr val="999999"/>
              </a:solidFill>
              <a:latin typeface="Arial"/>
              <a:ea typeface="Arial"/>
              <a:cs typeface="Arial"/>
              <a:sym typeface="Arial"/>
            </a:endParaRPr>
          </a:p>
        </p:txBody>
      </p:sp>
      <p:cxnSp>
        <p:nvCxnSpPr>
          <p:cNvPr id="435" name="Google Shape;435;p28"/>
          <p:cNvCxnSpPr/>
          <p:nvPr/>
        </p:nvCxnSpPr>
        <p:spPr>
          <a:xfrm>
            <a:off x="4603473" y="3690947"/>
            <a:ext cx="1009200" cy="0"/>
          </a:xfrm>
          <a:prstGeom prst="straightConnector1">
            <a:avLst/>
          </a:prstGeom>
          <a:noFill/>
          <a:ln w="28575" cap="flat" cmpd="sng">
            <a:solidFill>
              <a:srgbClr val="000000"/>
            </a:solidFill>
            <a:prstDash val="solid"/>
            <a:miter lim="400000"/>
            <a:headEnd type="none" w="sm" len="sm"/>
            <a:tailEnd type="stealth" w="med" len="med"/>
          </a:ln>
        </p:spPr>
      </p:cxnSp>
      <p:cxnSp>
        <p:nvCxnSpPr>
          <p:cNvPr id="436" name="Google Shape;436;p28"/>
          <p:cNvCxnSpPr/>
          <p:nvPr/>
        </p:nvCxnSpPr>
        <p:spPr>
          <a:xfrm>
            <a:off x="5951360" y="2369896"/>
            <a:ext cx="0" cy="648240"/>
          </a:xfrm>
          <a:prstGeom prst="straightConnector1">
            <a:avLst/>
          </a:prstGeom>
          <a:noFill/>
          <a:ln w="28575" cap="flat" cmpd="sng">
            <a:solidFill>
              <a:srgbClr val="000000"/>
            </a:solidFill>
            <a:prstDash val="dot"/>
            <a:miter lim="400000"/>
            <a:headEnd type="none" w="sm" len="sm"/>
            <a:tailEnd type="stealth" w="med" len="med"/>
          </a:ln>
        </p:spPr>
      </p:cxnSp>
      <p:sp>
        <p:nvSpPr>
          <p:cNvPr id="437" name="Google Shape;437;p28"/>
          <p:cNvSpPr txBox="1"/>
          <p:nvPr/>
        </p:nvSpPr>
        <p:spPr>
          <a:xfrm>
            <a:off x="609600" y="0"/>
            <a:ext cx="10972800" cy="765120"/>
          </a:xfrm>
          <a:prstGeom prst="rect">
            <a:avLst/>
          </a:prstGeom>
          <a:noFill/>
          <a:ln>
            <a:noFill/>
          </a:ln>
        </p:spPr>
        <p:txBody>
          <a:bodyPr spcFirstLastPara="1" wrap="square" lIns="73140" tIns="73140" rIns="73140" bIns="73140" anchor="ctr" anchorCtr="0">
            <a:noAutofit/>
          </a:bodyPr>
          <a:lstStyle/>
          <a:p>
            <a:pPr algn="ctr">
              <a:buClr>
                <a:srgbClr val="000000"/>
              </a:buClr>
              <a:buSzPts val="3000"/>
            </a:pPr>
            <a:r>
              <a:rPr lang="en-US" altLang="ja" sz="2400">
                <a:solidFill>
                  <a:srgbClr val="434343"/>
                </a:solidFill>
                <a:latin typeface="Arial"/>
                <a:ea typeface="Arial"/>
                <a:cs typeface="Arial"/>
                <a:sym typeface="Arial"/>
              </a:rPr>
              <a:t>Spotify</a:t>
            </a:r>
            <a:r>
              <a:rPr lang="ja" altLang="en-US" sz="2400">
                <a:solidFill>
                  <a:srgbClr val="434343"/>
                </a:solidFill>
                <a:latin typeface="Arial"/>
                <a:ea typeface="Arial"/>
                <a:cs typeface="Arial"/>
                <a:sym typeface="Arial"/>
              </a:rPr>
              <a:t>：サブスクかつフリーミアムの音楽ストリーミングサービス</a:t>
            </a:r>
            <a:endParaRPr sz="2400">
              <a:solidFill>
                <a:srgbClr val="434343"/>
              </a:solidFill>
              <a:latin typeface="Arial"/>
              <a:ea typeface="Arial"/>
              <a:cs typeface="Arial"/>
              <a:sym typeface="Arial"/>
            </a:endParaRPr>
          </a:p>
        </p:txBody>
      </p:sp>
      <p:cxnSp>
        <p:nvCxnSpPr>
          <p:cNvPr id="438" name="Google Shape;438;p28"/>
          <p:cNvCxnSpPr/>
          <p:nvPr/>
        </p:nvCxnSpPr>
        <p:spPr>
          <a:xfrm rot="10800000">
            <a:off x="5940616" y="4461520"/>
            <a:ext cx="0" cy="729600"/>
          </a:xfrm>
          <a:prstGeom prst="straightConnector1">
            <a:avLst/>
          </a:prstGeom>
          <a:noFill/>
          <a:ln w="28575" cap="flat" cmpd="sng">
            <a:solidFill>
              <a:srgbClr val="000000"/>
            </a:solidFill>
            <a:prstDash val="solid"/>
            <a:miter lim="400000"/>
            <a:headEnd type="none" w="sm" len="sm"/>
            <a:tailEnd type="stealth" w="med" len="med"/>
          </a:ln>
        </p:spPr>
      </p:cxnSp>
      <p:sp>
        <p:nvSpPr>
          <p:cNvPr id="439" name="Google Shape;439;p28"/>
          <p:cNvSpPr/>
          <p:nvPr/>
        </p:nvSpPr>
        <p:spPr>
          <a:xfrm>
            <a:off x="5833760" y="4730080"/>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grpSp>
        <p:nvGrpSpPr>
          <p:cNvPr id="440" name="Google Shape;440;p28"/>
          <p:cNvGrpSpPr/>
          <p:nvPr/>
        </p:nvGrpSpPr>
        <p:grpSpPr>
          <a:xfrm>
            <a:off x="3864115" y="3126812"/>
            <a:ext cx="552289" cy="1022489"/>
            <a:chOff x="-1" y="0"/>
            <a:chExt cx="946737" cy="1704148"/>
          </a:xfrm>
        </p:grpSpPr>
        <p:sp>
          <p:nvSpPr>
            <p:cNvPr id="441" name="Google Shape;441;p28"/>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442" name="Google Shape;442;p28"/>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grpSp>
        <p:nvGrpSpPr>
          <p:cNvPr id="443" name="Google Shape;443;p28"/>
          <p:cNvGrpSpPr/>
          <p:nvPr/>
        </p:nvGrpSpPr>
        <p:grpSpPr>
          <a:xfrm>
            <a:off x="7729470" y="3155882"/>
            <a:ext cx="552240" cy="1013800"/>
            <a:chOff x="7167935" y="1381857"/>
            <a:chExt cx="690300" cy="1267250"/>
          </a:xfrm>
        </p:grpSpPr>
        <p:sp>
          <p:nvSpPr>
            <p:cNvPr id="444" name="Google Shape;444;p28"/>
            <p:cNvSpPr/>
            <p:nvPr/>
          </p:nvSpPr>
          <p:spPr>
            <a:xfrm>
              <a:off x="7167935" y="1381857"/>
              <a:ext cx="690300" cy="1244100"/>
            </a:xfrm>
            <a:prstGeom prst="rect">
              <a:avLst/>
            </a:prstGeom>
            <a:solidFill>
              <a:srgbClr val="CBECFA"/>
            </a:solidFill>
            <a:ln>
              <a:noFill/>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45" name="Google Shape;445;p28"/>
            <p:cNvSpPr/>
            <p:nvPr/>
          </p:nvSpPr>
          <p:spPr>
            <a:xfrm>
              <a:off x="7167935" y="1384607"/>
              <a:ext cx="690300" cy="1264500"/>
            </a:xfrm>
            <a:prstGeom prst="rect">
              <a:avLst/>
            </a:prstGeom>
            <a:no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grpSp>
      <p:grpSp>
        <p:nvGrpSpPr>
          <p:cNvPr id="446" name="Google Shape;446;p28"/>
          <p:cNvGrpSpPr/>
          <p:nvPr/>
        </p:nvGrpSpPr>
        <p:grpSpPr>
          <a:xfrm>
            <a:off x="7791901" y="3447258"/>
            <a:ext cx="411278" cy="411278"/>
            <a:chOff x="23612270" y="11594680"/>
            <a:chExt cx="1267500" cy="1267500"/>
          </a:xfrm>
        </p:grpSpPr>
        <p:sp>
          <p:nvSpPr>
            <p:cNvPr id="447" name="Google Shape;447;p28"/>
            <p:cNvSpPr/>
            <p:nvPr/>
          </p:nvSpPr>
          <p:spPr>
            <a:xfrm>
              <a:off x="23612270" y="11594680"/>
              <a:ext cx="1267500" cy="1267500"/>
            </a:xfrm>
            <a:prstGeom prst="ellipse">
              <a:avLst/>
            </a:prstGeom>
            <a:solidFill>
              <a:srgbClr val="FFFFFF"/>
            </a:solidFill>
            <a:ln w="19050" cap="flat" cmpd="sng">
              <a:solidFill>
                <a:srgbClr val="000000"/>
              </a:solidFill>
              <a:prstDash val="solid"/>
              <a:miter lim="400000"/>
              <a:headEnd type="none" w="sm" len="sm"/>
              <a:tailEnd type="none" w="sm" len="sm"/>
            </a:ln>
          </p:spPr>
          <p:txBody>
            <a:bodyPr spcFirstLastPara="1" wrap="square" lIns="81280" tIns="81280" rIns="81280" bIns="81280" anchor="ctr" anchorCtr="0">
              <a:noAutofit/>
            </a:bodyPr>
            <a:lstStyle/>
            <a:p>
              <a:endParaRPr sz="1120">
                <a:solidFill>
                  <a:srgbClr val="000000"/>
                </a:solidFill>
                <a:latin typeface="Arial"/>
                <a:ea typeface="Arial"/>
                <a:cs typeface="Arial"/>
                <a:sym typeface="Arial"/>
              </a:endParaRPr>
            </a:p>
          </p:txBody>
        </p:sp>
        <p:sp>
          <p:nvSpPr>
            <p:cNvPr id="448" name="Google Shape;448;p28"/>
            <p:cNvSpPr/>
            <p:nvPr/>
          </p:nvSpPr>
          <p:spPr>
            <a:xfrm rot="5400000">
              <a:off x="23946206" y="11952859"/>
              <a:ext cx="708912" cy="568404"/>
            </a:xfrm>
            <a:custGeom>
              <a:avLst/>
              <a:gdLst/>
              <a:ahLst/>
              <a:cxnLst/>
              <a:rect l="l" t="t" r="r" b="b"/>
              <a:pathLst>
                <a:path w="21600" h="21600" extrusionOk="0">
                  <a:moveTo>
                    <a:pt x="10800" y="0"/>
                  </a:moveTo>
                  <a:lnTo>
                    <a:pt x="21600" y="21600"/>
                  </a:lnTo>
                  <a:lnTo>
                    <a:pt x="0" y="21600"/>
                  </a:lnTo>
                  <a:close/>
                </a:path>
              </a:pathLst>
            </a:custGeom>
            <a:solidFill>
              <a:srgbClr val="CBECFA"/>
            </a:solidFill>
            <a:ln w="19050" cap="flat" cmpd="sng">
              <a:solidFill>
                <a:srgbClr val="000000"/>
              </a:solidFill>
              <a:prstDash val="solid"/>
              <a:miter lim="400000"/>
              <a:headEnd type="none" w="sm" len="sm"/>
              <a:tailEnd type="none" w="sm" len="sm"/>
            </a:ln>
          </p:spPr>
          <p:txBody>
            <a:bodyPr spcFirstLastPara="1" wrap="square" lIns="62640" tIns="62640" rIns="62640" bIns="62640" anchor="ctr" anchorCtr="0">
              <a:noAutofit/>
            </a:bodyPr>
            <a:lstStyle/>
            <a:p>
              <a:endParaRPr sz="1120">
                <a:solidFill>
                  <a:srgbClr val="000000"/>
                </a:solidFill>
                <a:latin typeface="Arial"/>
                <a:ea typeface="Arial"/>
                <a:cs typeface="Arial"/>
                <a:sym typeface="Arial"/>
              </a:endParaRPr>
            </a:p>
          </p:txBody>
        </p:sp>
      </p:grpSp>
      <p:grpSp>
        <p:nvGrpSpPr>
          <p:cNvPr id="449" name="Google Shape;449;p28"/>
          <p:cNvGrpSpPr/>
          <p:nvPr/>
        </p:nvGrpSpPr>
        <p:grpSpPr>
          <a:xfrm>
            <a:off x="7750016" y="5255993"/>
            <a:ext cx="552240" cy="1016004"/>
            <a:chOff x="2956672" y="1384595"/>
            <a:chExt cx="690300" cy="1270005"/>
          </a:xfrm>
        </p:grpSpPr>
        <p:sp>
          <p:nvSpPr>
            <p:cNvPr id="450" name="Google Shape;450;p28"/>
            <p:cNvSpPr/>
            <p:nvPr/>
          </p:nvSpPr>
          <p:spPr>
            <a:xfrm>
              <a:off x="2956672" y="1384595"/>
              <a:ext cx="690300" cy="1264500"/>
            </a:xfrm>
            <a:prstGeom prst="rect">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51" name="Google Shape;451;p28"/>
            <p:cNvSpPr/>
            <p:nvPr/>
          </p:nvSpPr>
          <p:spPr>
            <a:xfrm>
              <a:off x="3074025"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52" name="Google Shape;452;p28"/>
            <p:cNvSpPr/>
            <p:nvPr/>
          </p:nvSpPr>
          <p:spPr>
            <a:xfrm>
              <a:off x="3347800"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53" name="Google Shape;453;p28"/>
            <p:cNvSpPr/>
            <p:nvPr/>
          </p:nvSpPr>
          <p:spPr>
            <a:xfrm>
              <a:off x="3074025"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54" name="Google Shape;454;p28"/>
            <p:cNvSpPr/>
            <p:nvPr/>
          </p:nvSpPr>
          <p:spPr>
            <a:xfrm>
              <a:off x="3347800"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55" name="Google Shape;455;p28"/>
            <p:cNvSpPr/>
            <p:nvPr/>
          </p:nvSpPr>
          <p:spPr>
            <a:xfrm>
              <a:off x="3074025"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56" name="Google Shape;456;p28"/>
            <p:cNvSpPr/>
            <p:nvPr/>
          </p:nvSpPr>
          <p:spPr>
            <a:xfrm>
              <a:off x="3347800"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57" name="Google Shape;457;p28"/>
            <p:cNvSpPr/>
            <p:nvPr/>
          </p:nvSpPr>
          <p:spPr>
            <a:xfrm>
              <a:off x="3130500" y="2419100"/>
              <a:ext cx="345300" cy="235500"/>
            </a:xfrm>
            <a:prstGeom prst="rect">
              <a:avLst/>
            </a:prstGeom>
            <a:no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grpSp>
      <p:sp>
        <p:nvSpPr>
          <p:cNvPr id="458" name="Google Shape;458;p28"/>
          <p:cNvSpPr txBox="1"/>
          <p:nvPr/>
        </p:nvSpPr>
        <p:spPr>
          <a:xfrm>
            <a:off x="7098592" y="6336887"/>
            <a:ext cx="1857120" cy="243840"/>
          </a:xfrm>
          <a:prstGeom prst="rect">
            <a:avLst/>
          </a:prstGeom>
          <a:no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広告主</a:t>
            </a:r>
            <a:endParaRPr sz="800" b="1">
              <a:solidFill>
                <a:srgbClr val="000000"/>
              </a:solidFill>
              <a:latin typeface="Arial"/>
              <a:ea typeface="Arial"/>
              <a:cs typeface="Arial"/>
              <a:sym typeface="Arial"/>
            </a:endParaRPr>
          </a:p>
        </p:txBody>
      </p:sp>
      <p:cxnSp>
        <p:nvCxnSpPr>
          <p:cNvPr id="459" name="Google Shape;459;p28"/>
          <p:cNvCxnSpPr/>
          <p:nvPr/>
        </p:nvCxnSpPr>
        <p:spPr>
          <a:xfrm>
            <a:off x="6550060" y="5767892"/>
            <a:ext cx="1009200" cy="0"/>
          </a:xfrm>
          <a:prstGeom prst="straightConnector1">
            <a:avLst/>
          </a:prstGeom>
          <a:noFill/>
          <a:ln w="28575" cap="flat" cmpd="sng">
            <a:solidFill>
              <a:srgbClr val="000000"/>
            </a:solidFill>
            <a:prstDash val="solid"/>
            <a:miter lim="400000"/>
            <a:headEnd type="stealth" w="med" len="med"/>
            <a:tailEnd type="none" w="sm" len="sm"/>
          </a:ln>
        </p:spPr>
      </p:cxnSp>
      <p:sp>
        <p:nvSpPr>
          <p:cNvPr id="460" name="Google Shape;460;p28"/>
          <p:cNvSpPr/>
          <p:nvPr/>
        </p:nvSpPr>
        <p:spPr>
          <a:xfrm>
            <a:off x="6947867" y="5663702"/>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sp>
        <p:nvSpPr>
          <p:cNvPr id="461" name="Google Shape;461;p28"/>
          <p:cNvSpPr txBox="1"/>
          <p:nvPr/>
        </p:nvSpPr>
        <p:spPr>
          <a:xfrm>
            <a:off x="6766825" y="5949029"/>
            <a:ext cx="571200" cy="18984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000"/>
            </a:pPr>
            <a:r>
              <a:rPr lang="ja" altLang="en-US" sz="1120">
                <a:solidFill>
                  <a:srgbClr val="000000"/>
                </a:solidFill>
                <a:latin typeface="Arial"/>
                <a:ea typeface="Arial"/>
                <a:cs typeface="Arial"/>
                <a:sym typeface="Arial"/>
              </a:rPr>
              <a:t>広告費</a:t>
            </a:r>
            <a:endParaRPr sz="1120">
              <a:solidFill>
                <a:srgbClr val="000000"/>
              </a:solidFill>
              <a:latin typeface="Arial"/>
              <a:ea typeface="Arial"/>
              <a:cs typeface="Arial"/>
              <a:sym typeface="Arial"/>
            </a:endParaRPr>
          </a:p>
        </p:txBody>
      </p:sp>
      <p:grpSp>
        <p:nvGrpSpPr>
          <p:cNvPr id="462" name="Google Shape;462;p28"/>
          <p:cNvGrpSpPr/>
          <p:nvPr/>
        </p:nvGrpSpPr>
        <p:grpSpPr>
          <a:xfrm>
            <a:off x="3856842" y="5255993"/>
            <a:ext cx="552240" cy="1016004"/>
            <a:chOff x="2956672" y="1384595"/>
            <a:chExt cx="690300" cy="1270005"/>
          </a:xfrm>
        </p:grpSpPr>
        <p:sp>
          <p:nvSpPr>
            <p:cNvPr id="463" name="Google Shape;463;p28"/>
            <p:cNvSpPr/>
            <p:nvPr/>
          </p:nvSpPr>
          <p:spPr>
            <a:xfrm>
              <a:off x="2956672" y="1384595"/>
              <a:ext cx="690300" cy="1264500"/>
            </a:xfrm>
            <a:prstGeom prst="rect">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64" name="Google Shape;464;p28"/>
            <p:cNvSpPr/>
            <p:nvPr/>
          </p:nvSpPr>
          <p:spPr>
            <a:xfrm>
              <a:off x="3074025"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65" name="Google Shape;465;p28"/>
            <p:cNvSpPr/>
            <p:nvPr/>
          </p:nvSpPr>
          <p:spPr>
            <a:xfrm>
              <a:off x="3347800"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66" name="Google Shape;466;p28"/>
            <p:cNvSpPr/>
            <p:nvPr/>
          </p:nvSpPr>
          <p:spPr>
            <a:xfrm>
              <a:off x="3074025"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67" name="Google Shape;467;p28"/>
            <p:cNvSpPr/>
            <p:nvPr/>
          </p:nvSpPr>
          <p:spPr>
            <a:xfrm>
              <a:off x="3347800"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68" name="Google Shape;468;p28"/>
            <p:cNvSpPr/>
            <p:nvPr/>
          </p:nvSpPr>
          <p:spPr>
            <a:xfrm>
              <a:off x="3074025"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69" name="Google Shape;469;p28"/>
            <p:cNvSpPr/>
            <p:nvPr/>
          </p:nvSpPr>
          <p:spPr>
            <a:xfrm>
              <a:off x="3347800"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70" name="Google Shape;470;p28"/>
            <p:cNvSpPr/>
            <p:nvPr/>
          </p:nvSpPr>
          <p:spPr>
            <a:xfrm>
              <a:off x="3130500" y="2419100"/>
              <a:ext cx="345300" cy="235500"/>
            </a:xfrm>
            <a:prstGeom prst="rect">
              <a:avLst/>
            </a:prstGeom>
            <a:no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grpSp>
      <p:sp>
        <p:nvSpPr>
          <p:cNvPr id="471" name="Google Shape;471;p28"/>
          <p:cNvSpPr txBox="1"/>
          <p:nvPr/>
        </p:nvSpPr>
        <p:spPr>
          <a:xfrm>
            <a:off x="3205418" y="6336887"/>
            <a:ext cx="1857120" cy="243840"/>
          </a:xfrm>
          <a:prstGeom prst="rect">
            <a:avLst/>
          </a:prstGeom>
          <a:no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レーベル</a:t>
            </a:r>
            <a:endParaRPr sz="800" b="1">
              <a:solidFill>
                <a:srgbClr val="000000"/>
              </a:solidFill>
              <a:latin typeface="Arial"/>
              <a:ea typeface="Arial"/>
              <a:cs typeface="Arial"/>
              <a:sym typeface="Arial"/>
            </a:endParaRPr>
          </a:p>
        </p:txBody>
      </p:sp>
      <p:cxnSp>
        <p:nvCxnSpPr>
          <p:cNvPr id="472" name="Google Shape;472;p28"/>
          <p:cNvCxnSpPr/>
          <p:nvPr/>
        </p:nvCxnSpPr>
        <p:spPr>
          <a:xfrm>
            <a:off x="4591074" y="5767892"/>
            <a:ext cx="1009200" cy="0"/>
          </a:xfrm>
          <a:prstGeom prst="straightConnector1">
            <a:avLst/>
          </a:prstGeom>
          <a:noFill/>
          <a:ln w="28575" cap="flat" cmpd="sng">
            <a:solidFill>
              <a:srgbClr val="000000"/>
            </a:solidFill>
            <a:prstDash val="solid"/>
            <a:miter lim="400000"/>
            <a:headEnd type="stealth" w="med" len="med"/>
            <a:tailEnd type="none" w="sm" len="sm"/>
          </a:ln>
        </p:spPr>
      </p:cxnSp>
      <p:sp>
        <p:nvSpPr>
          <p:cNvPr id="473" name="Google Shape;473;p28"/>
          <p:cNvSpPr/>
          <p:nvPr/>
        </p:nvSpPr>
        <p:spPr>
          <a:xfrm>
            <a:off x="4988882" y="5663702"/>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sp>
        <p:nvSpPr>
          <p:cNvPr id="474" name="Google Shape;474;p28"/>
          <p:cNvSpPr txBox="1"/>
          <p:nvPr/>
        </p:nvSpPr>
        <p:spPr>
          <a:xfrm>
            <a:off x="4807839" y="5949029"/>
            <a:ext cx="571200" cy="18984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000"/>
            </a:pPr>
            <a:r>
              <a:rPr lang="ja" altLang="en-US" sz="1120">
                <a:solidFill>
                  <a:srgbClr val="000000"/>
                </a:solidFill>
                <a:latin typeface="Arial"/>
                <a:ea typeface="Arial"/>
                <a:cs typeface="Arial"/>
                <a:sym typeface="Arial"/>
              </a:rPr>
              <a:t>契約料</a:t>
            </a:r>
            <a:endParaRPr sz="1120">
              <a:solidFill>
                <a:srgbClr val="000000"/>
              </a:solidFill>
              <a:latin typeface="Arial"/>
              <a:ea typeface="Arial"/>
              <a:cs typeface="Arial"/>
              <a:sym typeface="Arial"/>
            </a:endParaRPr>
          </a:p>
        </p:txBody>
      </p:sp>
      <p:cxnSp>
        <p:nvCxnSpPr>
          <p:cNvPr id="475" name="Google Shape;475;p28"/>
          <p:cNvCxnSpPr/>
          <p:nvPr/>
        </p:nvCxnSpPr>
        <p:spPr>
          <a:xfrm rot="10800000">
            <a:off x="4139872" y="4461520"/>
            <a:ext cx="0" cy="729600"/>
          </a:xfrm>
          <a:prstGeom prst="straightConnector1">
            <a:avLst/>
          </a:prstGeom>
          <a:noFill/>
          <a:ln w="28575" cap="flat" cmpd="sng">
            <a:solidFill>
              <a:srgbClr val="000000"/>
            </a:solidFill>
            <a:prstDash val="solid"/>
            <a:miter lim="400000"/>
            <a:headEnd type="none" w="sm" len="sm"/>
            <a:tailEnd type="stealth" w="med" len="med"/>
          </a:ln>
        </p:spPr>
      </p:cxnSp>
      <p:sp>
        <p:nvSpPr>
          <p:cNvPr id="476" name="Google Shape;476;p28"/>
          <p:cNvSpPr/>
          <p:nvPr/>
        </p:nvSpPr>
        <p:spPr>
          <a:xfrm>
            <a:off x="4033016" y="4730080"/>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sp>
        <p:nvSpPr>
          <p:cNvPr id="477" name="Google Shape;477;p28"/>
          <p:cNvSpPr txBox="1"/>
          <p:nvPr/>
        </p:nvSpPr>
        <p:spPr>
          <a:xfrm>
            <a:off x="3607559" y="4746360"/>
            <a:ext cx="402720" cy="167760"/>
          </a:xfrm>
          <a:prstGeom prst="rect">
            <a:avLst/>
          </a:prstGeom>
          <a:solidFill>
            <a:srgbClr val="FFFFFF"/>
          </a:solid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再生</a:t>
            </a:r>
            <a:endParaRPr sz="1120">
              <a:solidFill>
                <a:srgbClr val="000000"/>
              </a:solidFill>
              <a:latin typeface="Arial"/>
              <a:ea typeface="Arial"/>
              <a:cs typeface="Arial"/>
              <a:sym typeface="Arial"/>
            </a:endParaRPr>
          </a:p>
          <a:p>
            <a:pPr>
              <a:buClr>
                <a:srgbClr val="000000"/>
              </a:buClr>
              <a:buSzPts val="1000"/>
            </a:pPr>
            <a:r>
              <a:rPr lang="ja" altLang="en-US" sz="1120">
                <a:solidFill>
                  <a:srgbClr val="000000"/>
                </a:solidFill>
                <a:latin typeface="Arial"/>
                <a:ea typeface="Arial"/>
                <a:cs typeface="Arial"/>
                <a:sym typeface="Arial"/>
              </a:rPr>
              <a:t>報酬</a:t>
            </a:r>
            <a:endParaRPr sz="1120">
              <a:solidFill>
                <a:srgbClr val="000000"/>
              </a:solidFill>
              <a:latin typeface="Arial"/>
              <a:ea typeface="Arial"/>
              <a:cs typeface="Arial"/>
              <a:sym typeface="Arial"/>
            </a:endParaRPr>
          </a:p>
        </p:txBody>
      </p:sp>
      <p:cxnSp>
        <p:nvCxnSpPr>
          <p:cNvPr id="478" name="Google Shape;478;p28"/>
          <p:cNvCxnSpPr/>
          <p:nvPr/>
        </p:nvCxnSpPr>
        <p:spPr>
          <a:xfrm rot="10800000">
            <a:off x="8030084" y="4461520"/>
            <a:ext cx="0" cy="729600"/>
          </a:xfrm>
          <a:prstGeom prst="straightConnector1">
            <a:avLst/>
          </a:prstGeom>
          <a:noFill/>
          <a:ln w="28575" cap="flat" cmpd="sng">
            <a:solidFill>
              <a:srgbClr val="000000"/>
            </a:solidFill>
            <a:prstDash val="solid"/>
            <a:miter lim="400000"/>
            <a:headEnd type="none" w="sm" len="sm"/>
            <a:tailEnd type="stealth" w="med" len="med"/>
          </a:ln>
        </p:spPr>
      </p:cxnSp>
      <p:sp>
        <p:nvSpPr>
          <p:cNvPr id="479" name="Google Shape;479;p28"/>
          <p:cNvSpPr/>
          <p:nvPr/>
        </p:nvSpPr>
        <p:spPr>
          <a:xfrm>
            <a:off x="7934441" y="4722614"/>
            <a:ext cx="198000" cy="1980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480" name="Google Shape;480;p28"/>
          <p:cNvSpPr/>
          <p:nvPr/>
        </p:nvSpPr>
        <p:spPr>
          <a:xfrm>
            <a:off x="5008361" y="3594854"/>
            <a:ext cx="198000" cy="1980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481" name="Google Shape;481;p28"/>
          <p:cNvSpPr/>
          <p:nvPr/>
        </p:nvSpPr>
        <p:spPr>
          <a:xfrm>
            <a:off x="5840543" y="2558026"/>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cxnSp>
        <p:nvCxnSpPr>
          <p:cNvPr id="482" name="Google Shape;482;p28"/>
          <p:cNvCxnSpPr/>
          <p:nvPr/>
        </p:nvCxnSpPr>
        <p:spPr>
          <a:xfrm rot="10800000">
            <a:off x="6241924" y="2327920"/>
            <a:ext cx="0" cy="729600"/>
          </a:xfrm>
          <a:prstGeom prst="straightConnector1">
            <a:avLst/>
          </a:prstGeom>
          <a:noFill/>
          <a:ln w="28575" cap="flat" cmpd="sng">
            <a:solidFill>
              <a:srgbClr val="000000"/>
            </a:solidFill>
            <a:prstDash val="solid"/>
            <a:miter lim="400000"/>
            <a:headEnd type="none" w="sm" len="sm"/>
            <a:tailEnd type="stealth" w="med" len="med"/>
          </a:ln>
        </p:spPr>
      </p:cxnSp>
      <p:sp>
        <p:nvSpPr>
          <p:cNvPr id="483" name="Google Shape;483;p28"/>
          <p:cNvSpPr/>
          <p:nvPr/>
        </p:nvSpPr>
        <p:spPr>
          <a:xfrm>
            <a:off x="6146281" y="2589014"/>
            <a:ext cx="198000" cy="1980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484" name="Google Shape;484;p28"/>
          <p:cNvSpPr txBox="1"/>
          <p:nvPr/>
        </p:nvSpPr>
        <p:spPr>
          <a:xfrm>
            <a:off x="6389951" y="2553064"/>
            <a:ext cx="703920" cy="244800"/>
          </a:xfrm>
          <a:prstGeom prst="rect">
            <a:avLst/>
          </a:prstGeom>
          <a:solidFill>
            <a:srgbClr val="FFFFFF"/>
          </a:solid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サービス</a:t>
            </a:r>
            <a:endParaRPr sz="1120">
              <a:solidFill>
                <a:srgbClr val="000000"/>
              </a:solidFill>
              <a:latin typeface="Arial"/>
              <a:ea typeface="Arial"/>
              <a:cs typeface="Arial"/>
              <a:sym typeface="Arial"/>
            </a:endParaRPr>
          </a:p>
        </p:txBody>
      </p:sp>
      <p:sp>
        <p:nvSpPr>
          <p:cNvPr id="485" name="Google Shape;485;p28"/>
          <p:cNvSpPr txBox="1"/>
          <p:nvPr/>
        </p:nvSpPr>
        <p:spPr>
          <a:xfrm>
            <a:off x="5087446" y="2553064"/>
            <a:ext cx="675360" cy="244800"/>
          </a:xfrm>
          <a:prstGeom prst="rect">
            <a:avLst/>
          </a:prstGeom>
          <a:solidFill>
            <a:srgbClr val="FFFFFF"/>
          </a:solidFill>
          <a:ln>
            <a:noFill/>
          </a:ln>
        </p:spPr>
        <p:txBody>
          <a:bodyPr spcFirstLastPara="1" wrap="square" lIns="28920" tIns="28920" rIns="28920" bIns="28920" anchor="ctr" anchorCtr="0">
            <a:noAutofit/>
          </a:bodyPr>
          <a:lstStyle/>
          <a:p>
            <a:pPr algn="r">
              <a:buClr>
                <a:srgbClr val="000000"/>
              </a:buClr>
              <a:buSzPts val="1000"/>
            </a:pPr>
            <a:r>
              <a:rPr lang="ja" altLang="en-US" sz="1120">
                <a:solidFill>
                  <a:srgbClr val="000000"/>
                </a:solidFill>
                <a:latin typeface="Arial"/>
                <a:ea typeface="Arial"/>
                <a:cs typeface="Arial"/>
                <a:sym typeface="Arial"/>
              </a:rPr>
              <a:t>月額課金</a:t>
            </a:r>
            <a:endParaRPr sz="1120">
              <a:solidFill>
                <a:srgbClr val="000000"/>
              </a:solidFill>
              <a:latin typeface="Arial"/>
              <a:ea typeface="Arial"/>
              <a:cs typeface="Arial"/>
              <a:sym typeface="Arial"/>
            </a:endParaRPr>
          </a:p>
        </p:txBody>
      </p:sp>
      <p:sp>
        <p:nvSpPr>
          <p:cNvPr id="486" name="Google Shape;486;p28"/>
          <p:cNvSpPr/>
          <p:nvPr/>
        </p:nvSpPr>
        <p:spPr>
          <a:xfrm>
            <a:off x="7934441" y="2558534"/>
            <a:ext cx="198000" cy="1980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487" name="Google Shape;487;p28"/>
          <p:cNvSpPr txBox="1"/>
          <p:nvPr/>
        </p:nvSpPr>
        <p:spPr>
          <a:xfrm>
            <a:off x="6367118" y="4746360"/>
            <a:ext cx="402720" cy="167760"/>
          </a:xfrm>
          <a:prstGeom prst="rect">
            <a:avLst/>
          </a:prstGeom>
          <a:solidFill>
            <a:srgbClr val="FFFFFF"/>
          </a:solid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売上</a:t>
            </a:r>
            <a:endParaRPr sz="1120">
              <a:solidFill>
                <a:srgbClr val="000000"/>
              </a:solidFill>
              <a:latin typeface="Arial"/>
              <a:ea typeface="Arial"/>
              <a:cs typeface="Arial"/>
              <a:sym typeface="Arial"/>
            </a:endParaRPr>
          </a:p>
        </p:txBody>
      </p:sp>
      <p:cxnSp>
        <p:nvCxnSpPr>
          <p:cNvPr id="488" name="Google Shape;488;p28"/>
          <p:cNvCxnSpPr/>
          <p:nvPr/>
        </p:nvCxnSpPr>
        <p:spPr>
          <a:xfrm rot="10800000">
            <a:off x="6231896" y="4461520"/>
            <a:ext cx="0" cy="729600"/>
          </a:xfrm>
          <a:prstGeom prst="straightConnector1">
            <a:avLst/>
          </a:prstGeom>
          <a:noFill/>
          <a:ln w="28575" cap="flat" cmpd="sng">
            <a:solidFill>
              <a:srgbClr val="000000"/>
            </a:solidFill>
            <a:prstDash val="solid"/>
            <a:miter lim="400000"/>
            <a:headEnd type="stealth" w="sm" len="sm"/>
            <a:tailEnd type="none" w="sm" len="sm"/>
          </a:ln>
        </p:spPr>
      </p:cxnSp>
      <p:sp>
        <p:nvSpPr>
          <p:cNvPr id="489" name="Google Shape;489;p28"/>
          <p:cNvSpPr/>
          <p:nvPr/>
        </p:nvSpPr>
        <p:spPr>
          <a:xfrm>
            <a:off x="6125040" y="4730080"/>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sp>
        <p:nvSpPr>
          <p:cNvPr id="490" name="Google Shape;490;p28"/>
          <p:cNvSpPr/>
          <p:nvPr/>
        </p:nvSpPr>
        <p:spPr>
          <a:xfrm>
            <a:off x="3573342" y="2268772"/>
            <a:ext cx="1429920" cy="560400"/>
          </a:xfrm>
          <a:prstGeom prst="wedgeRoundRectCallout">
            <a:avLst>
              <a:gd name="adj1" fmla="val 59677"/>
              <a:gd name="adj2" fmla="val 23791"/>
              <a:gd name="adj3" fmla="val 0"/>
            </a:avLst>
          </a:prstGeom>
          <a:solidFill>
            <a:srgbClr val="DDDDDD"/>
          </a:solidFill>
          <a:ln>
            <a:noFill/>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491" name="Google Shape;491;p28"/>
          <p:cNvSpPr txBox="1"/>
          <p:nvPr/>
        </p:nvSpPr>
        <p:spPr>
          <a:xfrm>
            <a:off x="3648197" y="2298151"/>
            <a:ext cx="1323360" cy="487920"/>
          </a:xfrm>
          <a:prstGeom prst="rect">
            <a:avLst/>
          </a:prstGeom>
          <a:noFill/>
          <a:ln>
            <a:noFill/>
          </a:ln>
        </p:spPr>
        <p:txBody>
          <a:bodyPr spcFirstLastPara="1" wrap="square" lIns="28920" tIns="28920" rIns="28920" bIns="28920" anchor="ctr" anchorCtr="0">
            <a:noAutofit/>
          </a:bodyPr>
          <a:lstStyle/>
          <a:p>
            <a:pPr>
              <a:buClr>
                <a:srgbClr val="000000"/>
              </a:buClr>
              <a:buSzPts val="1000"/>
            </a:pPr>
            <a:r>
              <a:rPr lang="ja" altLang="en-US" sz="960">
                <a:solidFill>
                  <a:srgbClr val="000000"/>
                </a:solidFill>
                <a:latin typeface="Arial"/>
                <a:ea typeface="Arial"/>
                <a:cs typeface="Arial"/>
                <a:sym typeface="Arial"/>
              </a:rPr>
              <a:t>課金すると広告が非表示になるフリーミアムなモデル</a:t>
            </a:r>
            <a:endParaRPr sz="960">
              <a:solidFill>
                <a:srgbClr val="000000"/>
              </a:solidFill>
              <a:latin typeface="Arial"/>
              <a:ea typeface="Arial"/>
              <a:cs typeface="Arial"/>
              <a:sym typeface="Arial"/>
            </a:endParaRPr>
          </a:p>
        </p:txBody>
      </p:sp>
      <p:cxnSp>
        <p:nvCxnSpPr>
          <p:cNvPr id="492" name="Google Shape;492;p28"/>
          <p:cNvCxnSpPr/>
          <p:nvPr/>
        </p:nvCxnSpPr>
        <p:spPr>
          <a:xfrm>
            <a:off x="595740" y="762000"/>
            <a:ext cx="11000400" cy="0"/>
          </a:xfrm>
          <a:prstGeom prst="straightConnector1">
            <a:avLst/>
          </a:prstGeom>
          <a:noFill/>
          <a:ln w="9525" cap="flat" cmpd="sng">
            <a:solidFill>
              <a:srgbClr val="000000"/>
            </a:solidFill>
            <a:prstDash val="solid"/>
            <a:miter lim="400000"/>
            <a:headEnd type="none" w="sm" len="sm"/>
            <a:tailEnd type="none" w="sm" len="sm"/>
          </a:ln>
        </p:spPr>
      </p:cxnSp>
      <p:grpSp>
        <p:nvGrpSpPr>
          <p:cNvPr id="493" name="Google Shape;493;p28"/>
          <p:cNvGrpSpPr/>
          <p:nvPr/>
        </p:nvGrpSpPr>
        <p:grpSpPr>
          <a:xfrm>
            <a:off x="5807737" y="3126812"/>
            <a:ext cx="542422" cy="1011968"/>
            <a:chOff x="6491001" y="3918898"/>
            <a:chExt cx="685500" cy="1278900"/>
          </a:xfrm>
        </p:grpSpPr>
        <p:sp>
          <p:nvSpPr>
            <p:cNvPr id="494" name="Google Shape;494;p28"/>
            <p:cNvSpPr/>
            <p:nvPr/>
          </p:nvSpPr>
          <p:spPr>
            <a:xfrm>
              <a:off x="6491001" y="3918898"/>
              <a:ext cx="685500" cy="1278900"/>
            </a:xfrm>
            <a:prstGeom prst="roundRect">
              <a:avLst>
                <a:gd name="adj" fmla="val 8467"/>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495" name="Google Shape;495;p28"/>
            <p:cNvSpPr/>
            <p:nvPr/>
          </p:nvSpPr>
          <p:spPr>
            <a:xfrm>
              <a:off x="6569453" y="4014344"/>
              <a:ext cx="539100" cy="9240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496" name="Google Shape;496;p28"/>
            <p:cNvSpPr/>
            <p:nvPr/>
          </p:nvSpPr>
          <p:spPr>
            <a:xfrm>
              <a:off x="6771922" y="4993039"/>
              <a:ext cx="135300" cy="139200"/>
            </a:xfrm>
            <a:prstGeom prst="ellipse">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sp>
        <p:nvSpPr>
          <p:cNvPr id="497" name="Google Shape;497;p28"/>
          <p:cNvSpPr/>
          <p:nvPr/>
        </p:nvSpPr>
        <p:spPr>
          <a:xfrm>
            <a:off x="9139254" y="2321782"/>
            <a:ext cx="1139040" cy="475920"/>
          </a:xfrm>
          <a:prstGeom prst="wedgeRoundRectCallout">
            <a:avLst>
              <a:gd name="adj1" fmla="val -58326"/>
              <a:gd name="adj2" fmla="val 20655"/>
              <a:gd name="adj3" fmla="val 0"/>
            </a:avLst>
          </a:prstGeom>
          <a:solidFill>
            <a:srgbClr val="DDDDDD"/>
          </a:solidFill>
          <a:ln>
            <a:noFill/>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498" name="Google Shape;498;p28"/>
          <p:cNvSpPr txBox="1"/>
          <p:nvPr/>
        </p:nvSpPr>
        <p:spPr>
          <a:xfrm>
            <a:off x="9182305" y="2298151"/>
            <a:ext cx="1096080" cy="487920"/>
          </a:xfrm>
          <a:prstGeom prst="rect">
            <a:avLst/>
          </a:prstGeom>
          <a:noFill/>
          <a:ln>
            <a:noFill/>
          </a:ln>
        </p:spPr>
        <p:txBody>
          <a:bodyPr spcFirstLastPara="1" wrap="square" lIns="28920" tIns="28920" rIns="28920" bIns="28920" anchor="ctr" anchorCtr="0">
            <a:noAutofit/>
          </a:bodyPr>
          <a:lstStyle/>
          <a:p>
            <a:pPr>
              <a:buClr>
                <a:srgbClr val="000000"/>
              </a:buClr>
              <a:buSzPts val="1000"/>
            </a:pPr>
            <a:r>
              <a:rPr lang="ja" altLang="en-US" sz="960">
                <a:solidFill>
                  <a:srgbClr val="000000"/>
                </a:solidFill>
                <a:latin typeface="Arial"/>
                <a:ea typeface="Arial"/>
                <a:cs typeface="Arial"/>
                <a:sym typeface="Arial"/>
              </a:rPr>
              <a:t>広告を聞くことで</a:t>
            </a:r>
            <a:endParaRPr sz="960">
              <a:solidFill>
                <a:srgbClr val="000000"/>
              </a:solidFill>
              <a:latin typeface="Arial"/>
              <a:ea typeface="Arial"/>
              <a:cs typeface="Arial"/>
              <a:sym typeface="Arial"/>
            </a:endParaRPr>
          </a:p>
          <a:p>
            <a:pPr>
              <a:buClr>
                <a:srgbClr val="000000"/>
              </a:buClr>
              <a:buSzPts val="1000"/>
            </a:pPr>
            <a:r>
              <a:rPr lang="ja" altLang="en-US" sz="960">
                <a:solidFill>
                  <a:srgbClr val="000000"/>
                </a:solidFill>
                <a:latin typeface="Arial"/>
                <a:ea typeface="Arial"/>
                <a:cs typeface="Arial"/>
                <a:sym typeface="Arial"/>
              </a:rPr>
              <a:t>無料になる</a:t>
            </a:r>
            <a:endParaRPr sz="96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FB5D8-B134-9857-AFCF-4F06F230033F}"/>
              </a:ext>
            </a:extLst>
          </p:cNvPr>
          <p:cNvSpPr>
            <a:spLocks noGrp="1"/>
          </p:cNvSpPr>
          <p:nvPr>
            <p:ph type="title"/>
          </p:nvPr>
        </p:nvSpPr>
        <p:spPr/>
        <p:txBody>
          <a:bodyPr>
            <a:normAutofit fontScale="90000"/>
          </a:bodyPr>
          <a:lstStyle/>
          <a:p>
            <a:r>
              <a:rPr kumimoji="1" lang="en-US" altLang="ja-JP" dirty="0"/>
              <a:t>A-1. </a:t>
            </a:r>
            <a:r>
              <a:rPr kumimoji="1" lang="ja-JP" altLang="en-US" dirty="0"/>
              <a:t>新規事業概要</a:t>
            </a:r>
          </a:p>
        </p:txBody>
      </p:sp>
      <p:sp>
        <p:nvSpPr>
          <p:cNvPr id="4" name="スライド番号プレースホルダー 3">
            <a:extLst>
              <a:ext uri="{FF2B5EF4-FFF2-40B4-BE49-F238E27FC236}">
                <a16:creationId xmlns:a16="http://schemas.microsoft.com/office/drawing/2014/main" id="{14FD146C-0839-6D80-AB35-6C038E9F97D9}"/>
              </a:ext>
            </a:extLst>
          </p:cNvPr>
          <p:cNvSpPr>
            <a:spLocks noGrp="1"/>
          </p:cNvSpPr>
          <p:nvPr>
            <p:ph type="sldNum" sz="quarter" idx="12"/>
          </p:nvPr>
        </p:nvSpPr>
        <p:spPr/>
        <p:txBody>
          <a:bodyPr/>
          <a:lstStyle/>
          <a:p>
            <a:fld id="{AAE74741-446D-4801-B87C-EAF3B7DCD957}" type="slidenum">
              <a:rPr kumimoji="1" lang="ja-JP" altLang="en-US" smtClean="0"/>
              <a:t>2</a:t>
            </a:fld>
            <a:endParaRPr kumimoji="1" lang="ja-JP" altLang="en-US"/>
          </a:p>
        </p:txBody>
      </p:sp>
      <p:graphicFrame>
        <p:nvGraphicFramePr>
          <p:cNvPr id="8" name="表 8">
            <a:extLst>
              <a:ext uri="{FF2B5EF4-FFF2-40B4-BE49-F238E27FC236}">
                <a16:creationId xmlns:a16="http://schemas.microsoft.com/office/drawing/2014/main" id="{EA0F5998-7D8F-6801-98F6-96895DB8532F}"/>
              </a:ext>
            </a:extLst>
          </p:cNvPr>
          <p:cNvGraphicFramePr>
            <a:graphicFrameLocks noGrp="1"/>
          </p:cNvGraphicFramePr>
          <p:nvPr>
            <p:extLst>
              <p:ext uri="{D42A27DB-BD31-4B8C-83A1-F6EECF244321}">
                <p14:modId xmlns:p14="http://schemas.microsoft.com/office/powerpoint/2010/main" val="1276660166"/>
              </p:ext>
            </p:extLst>
          </p:nvPr>
        </p:nvGraphicFramePr>
        <p:xfrm>
          <a:off x="838200" y="1426683"/>
          <a:ext cx="10444843" cy="74168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①</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新規事業タイトル</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370840">
                <a:tc gridSpan="2">
                  <a:txBody>
                    <a:bodyPr/>
                    <a:lstStyle/>
                    <a:p>
                      <a:r>
                        <a:rPr kumimoji="1" lang="ja-JP" altLang="en-US" sz="1600" b="1" dirty="0">
                          <a:solidFill>
                            <a:schemeClr val="tx1"/>
                          </a:solidFill>
                        </a:rPr>
                        <a:t>プログラム未経験者が</a:t>
                      </a:r>
                      <a:r>
                        <a:rPr kumimoji="1" lang="en-US" altLang="ja-JP" sz="1600" b="1" dirty="0">
                          <a:solidFill>
                            <a:schemeClr val="tx1"/>
                          </a:solidFill>
                        </a:rPr>
                        <a:t>15</a:t>
                      </a:r>
                      <a:r>
                        <a:rPr kumimoji="1" lang="ja-JP" altLang="en-US" sz="1600" b="1" dirty="0">
                          <a:solidFill>
                            <a:schemeClr val="tx1"/>
                          </a:solidFill>
                        </a:rPr>
                        <a:t>時間で習得！</a:t>
                      </a:r>
                      <a:r>
                        <a:rPr kumimoji="1" lang="en-US" altLang="ja-JP" sz="1600" b="1" dirty="0">
                          <a:solidFill>
                            <a:schemeClr val="tx1"/>
                          </a:solidFill>
                        </a:rPr>
                        <a:t>Excel</a:t>
                      </a:r>
                      <a:r>
                        <a:rPr kumimoji="1" lang="ja-JP" altLang="en-US" sz="1600" b="1" dirty="0">
                          <a:solidFill>
                            <a:schemeClr val="tx1"/>
                          </a:solidFill>
                        </a:rPr>
                        <a:t>特化型</a:t>
                      </a:r>
                      <a:r>
                        <a:rPr kumimoji="1" lang="en-US" altLang="ja-JP" sz="1600" b="1" dirty="0">
                          <a:solidFill>
                            <a:schemeClr val="tx1"/>
                          </a:solidFill>
                        </a:rPr>
                        <a:t>Python</a:t>
                      </a:r>
                      <a:r>
                        <a:rPr kumimoji="1" lang="ja-JP" altLang="en-US" sz="1600" b="1" dirty="0">
                          <a:solidFill>
                            <a:schemeClr val="tx1"/>
                          </a:solidFill>
                        </a:rPr>
                        <a:t>プログラミング研修</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graphicFrame>
        <p:nvGraphicFramePr>
          <p:cNvPr id="9" name="表 8">
            <a:extLst>
              <a:ext uri="{FF2B5EF4-FFF2-40B4-BE49-F238E27FC236}">
                <a16:creationId xmlns:a16="http://schemas.microsoft.com/office/drawing/2014/main" id="{3DE0B94C-4D83-E14B-9868-37DF87375CAE}"/>
              </a:ext>
            </a:extLst>
          </p:cNvPr>
          <p:cNvGraphicFramePr>
            <a:graphicFrameLocks noGrp="1"/>
          </p:cNvGraphicFramePr>
          <p:nvPr>
            <p:extLst>
              <p:ext uri="{D42A27DB-BD31-4B8C-83A1-F6EECF244321}">
                <p14:modId xmlns:p14="http://schemas.microsoft.com/office/powerpoint/2010/main" val="316610780"/>
              </p:ext>
            </p:extLst>
          </p:nvPr>
        </p:nvGraphicFramePr>
        <p:xfrm>
          <a:off x="838200" y="2167809"/>
          <a:ext cx="10444843" cy="94996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②</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en-US" altLang="ja-JP" sz="1600" b="1" dirty="0">
                          <a:solidFill>
                            <a:schemeClr val="bg1"/>
                          </a:solidFill>
                        </a:rPr>
                        <a:t>“</a:t>
                      </a:r>
                      <a:r>
                        <a:rPr kumimoji="1" lang="ja-JP" altLang="en-US" sz="1600" b="1" dirty="0">
                          <a:solidFill>
                            <a:schemeClr val="bg1"/>
                          </a:solidFill>
                        </a:rPr>
                        <a:t>誰</a:t>
                      </a:r>
                      <a:r>
                        <a:rPr kumimoji="1" lang="en-US" altLang="ja-JP" sz="1600" b="1" dirty="0">
                          <a:solidFill>
                            <a:schemeClr val="bg1"/>
                          </a:solidFill>
                        </a:rPr>
                        <a:t>”</a:t>
                      </a:r>
                      <a:r>
                        <a:rPr kumimoji="1" lang="ja-JP" altLang="en-US" sz="1600" b="1" dirty="0">
                          <a:solidFill>
                            <a:schemeClr val="bg1"/>
                          </a:solidFill>
                        </a:rPr>
                        <a:t>の</a:t>
                      </a:r>
                      <a:r>
                        <a:rPr kumimoji="1" lang="en-US" altLang="ja-JP" sz="1600" b="1" dirty="0">
                          <a:solidFill>
                            <a:schemeClr val="bg1"/>
                          </a:solidFill>
                        </a:rPr>
                        <a:t>”</a:t>
                      </a:r>
                      <a:r>
                        <a:rPr kumimoji="1" lang="ja-JP" altLang="en-US" sz="1600" b="1" dirty="0">
                          <a:solidFill>
                            <a:schemeClr val="bg1"/>
                          </a:solidFill>
                        </a:rPr>
                        <a:t>どんな</a:t>
                      </a:r>
                      <a:r>
                        <a:rPr kumimoji="1" lang="en-US" altLang="ja-JP" sz="1600" b="1" dirty="0">
                          <a:solidFill>
                            <a:schemeClr val="bg1"/>
                          </a:solidFill>
                        </a:rPr>
                        <a:t>”</a:t>
                      </a:r>
                      <a:r>
                        <a:rPr kumimoji="1" lang="ja-JP" altLang="en-US" sz="1600" b="1" dirty="0">
                          <a:solidFill>
                            <a:schemeClr val="bg1"/>
                          </a:solidFill>
                        </a:rPr>
                        <a:t>課題を解決したいか？</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370840">
                <a:tc gridSpan="2">
                  <a:txBody>
                    <a:bodyPr/>
                    <a:lstStyle/>
                    <a:p>
                      <a:r>
                        <a:rPr kumimoji="1" lang="ja-JP" altLang="en-US" sz="1600" b="1" dirty="0">
                          <a:solidFill>
                            <a:schemeClr val="tx1"/>
                          </a:solidFill>
                        </a:rPr>
                        <a:t>「業務効率化をしたいが</a:t>
                      </a:r>
                      <a:r>
                        <a:rPr kumimoji="1" lang="en-US" altLang="ja-JP" sz="1600" b="1" dirty="0">
                          <a:solidFill>
                            <a:schemeClr val="tx1"/>
                          </a:solidFill>
                        </a:rPr>
                        <a:t>IT</a:t>
                      </a:r>
                      <a:r>
                        <a:rPr kumimoji="1" lang="ja-JP" altLang="en-US" sz="1600" b="1" dirty="0">
                          <a:solidFill>
                            <a:schemeClr val="tx1"/>
                          </a:solidFill>
                        </a:rPr>
                        <a:t>技術者が社内にいない。システム導入のような大規模な</a:t>
                      </a:r>
                      <a:r>
                        <a:rPr kumimoji="1" lang="en-US" altLang="ja-JP" sz="1600" b="1" dirty="0">
                          <a:solidFill>
                            <a:schemeClr val="tx1"/>
                          </a:solidFill>
                        </a:rPr>
                        <a:t>DX</a:t>
                      </a:r>
                      <a:r>
                        <a:rPr kumimoji="1" lang="ja-JP" altLang="en-US" sz="1600" b="1" dirty="0">
                          <a:solidFill>
                            <a:schemeClr val="tx1"/>
                          </a:solidFill>
                        </a:rPr>
                        <a:t>ではなく、</a:t>
                      </a:r>
                      <a:r>
                        <a:rPr kumimoji="1" lang="en-US" altLang="ja-JP" sz="1600" b="1" dirty="0">
                          <a:solidFill>
                            <a:schemeClr val="tx1"/>
                          </a:solidFill>
                        </a:rPr>
                        <a:t>Excel</a:t>
                      </a:r>
                      <a:r>
                        <a:rPr kumimoji="1" lang="ja-JP" altLang="en-US" sz="1600" b="1" dirty="0">
                          <a:solidFill>
                            <a:schemeClr val="tx1"/>
                          </a:solidFill>
                        </a:rPr>
                        <a:t>ベースでの運用は変えずに業務効率化を実現したい」という「経営者」</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graphicFrame>
        <p:nvGraphicFramePr>
          <p:cNvPr id="10" name="表 9">
            <a:extLst>
              <a:ext uri="{FF2B5EF4-FFF2-40B4-BE49-F238E27FC236}">
                <a16:creationId xmlns:a16="http://schemas.microsoft.com/office/drawing/2014/main" id="{30AC0B77-14D4-B035-3FDE-5B9E148EEDF2}"/>
              </a:ext>
            </a:extLst>
          </p:cNvPr>
          <p:cNvGraphicFramePr>
            <a:graphicFrameLocks noGrp="1"/>
          </p:cNvGraphicFramePr>
          <p:nvPr>
            <p:extLst>
              <p:ext uri="{D42A27DB-BD31-4B8C-83A1-F6EECF244321}">
                <p14:modId xmlns:p14="http://schemas.microsoft.com/office/powerpoint/2010/main" val="3305535410"/>
              </p:ext>
            </p:extLst>
          </p:nvPr>
        </p:nvGraphicFramePr>
        <p:xfrm>
          <a:off x="838200" y="3117769"/>
          <a:ext cx="10444843" cy="3214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③</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事業を象徴する写真かイラスト</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284400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11" name="四角形: 角を丸くする 10">
            <a:extLst>
              <a:ext uri="{FF2B5EF4-FFF2-40B4-BE49-F238E27FC236}">
                <a16:creationId xmlns:a16="http://schemas.microsoft.com/office/drawing/2014/main" id="{754801A3-C8EF-71C1-E69D-C53320A5AFD5}"/>
              </a:ext>
            </a:extLst>
          </p:cNvPr>
          <p:cNvSpPr/>
          <p:nvPr/>
        </p:nvSpPr>
        <p:spPr>
          <a:xfrm>
            <a:off x="8841921" y="648904"/>
            <a:ext cx="2441122" cy="408214"/>
          </a:xfrm>
          <a:prstGeom prst="roundRect">
            <a:avLst/>
          </a:prstGeom>
          <a:solidFill>
            <a:schemeClr val="bg1"/>
          </a:solidFill>
          <a:ln>
            <a:solidFill>
              <a:srgbClr val="5BB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5BBB24"/>
                </a:solidFill>
              </a:rPr>
              <a:t>サンプル</a:t>
            </a:r>
            <a:endParaRPr kumimoji="1" lang="ja-JP" altLang="en-US" dirty="0">
              <a:solidFill>
                <a:srgbClr val="5BBB24"/>
              </a:solidFill>
            </a:endParaRPr>
          </a:p>
        </p:txBody>
      </p:sp>
      <p:pic>
        <p:nvPicPr>
          <p:cNvPr id="12" name="図 11" descr="ノートパソコンを使っている男性&#10;&#10;中程度の精度で自動的に生成された説明">
            <a:extLst>
              <a:ext uri="{FF2B5EF4-FFF2-40B4-BE49-F238E27FC236}">
                <a16:creationId xmlns:a16="http://schemas.microsoft.com/office/drawing/2014/main" id="{B73244C3-F4F9-2EEB-2D3C-D793B0EDC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554" y="3592063"/>
            <a:ext cx="3849320" cy="2568218"/>
          </a:xfrm>
          <a:prstGeom prst="rect">
            <a:avLst/>
          </a:prstGeom>
        </p:spPr>
      </p:pic>
      <p:sp>
        <p:nvSpPr>
          <p:cNvPr id="23" name="吹き出し: 四角形 22">
            <a:extLst>
              <a:ext uri="{FF2B5EF4-FFF2-40B4-BE49-F238E27FC236}">
                <a16:creationId xmlns:a16="http://schemas.microsoft.com/office/drawing/2014/main" id="{04749EF5-6465-BA15-9E57-301E3310A245}"/>
              </a:ext>
            </a:extLst>
          </p:cNvPr>
          <p:cNvSpPr/>
          <p:nvPr/>
        </p:nvSpPr>
        <p:spPr>
          <a:xfrm>
            <a:off x="1828377" y="3805596"/>
            <a:ext cx="2917043" cy="1475852"/>
          </a:xfrm>
          <a:prstGeom prst="wedgeRectCallout">
            <a:avLst>
              <a:gd name="adj1" fmla="val 67882"/>
              <a:gd name="adj2" fmla="val 26348"/>
            </a:avLst>
          </a:prstGeom>
          <a:solidFill>
            <a:schemeClr val="bg1"/>
          </a:solidFill>
          <a:ln>
            <a:solidFill>
              <a:srgbClr val="004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アイコン&#10;&#10;自動的に生成された説明">
            <a:extLst>
              <a:ext uri="{FF2B5EF4-FFF2-40B4-BE49-F238E27FC236}">
                <a16:creationId xmlns:a16="http://schemas.microsoft.com/office/drawing/2014/main" id="{7359165C-E27A-3FCD-F9A7-CCA4B0069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300" y="4130954"/>
            <a:ext cx="630949" cy="658902"/>
          </a:xfrm>
          <a:prstGeom prst="rect">
            <a:avLst/>
          </a:prstGeom>
        </p:spPr>
      </p:pic>
      <p:pic>
        <p:nvPicPr>
          <p:cNvPr id="20" name="図 19" descr="挿絵 が含まれている画像&#10;&#10;自動的に生成された説明">
            <a:extLst>
              <a:ext uri="{FF2B5EF4-FFF2-40B4-BE49-F238E27FC236}">
                <a16:creationId xmlns:a16="http://schemas.microsoft.com/office/drawing/2014/main" id="{68655EA2-1CC6-BDA4-0670-98AEE3B7DF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776" y="4218089"/>
            <a:ext cx="1676757" cy="484632"/>
          </a:xfrm>
          <a:prstGeom prst="rect">
            <a:avLst/>
          </a:prstGeom>
        </p:spPr>
      </p:pic>
      <p:sp>
        <p:nvSpPr>
          <p:cNvPr id="21" name="テキスト ボックス 20">
            <a:extLst>
              <a:ext uri="{FF2B5EF4-FFF2-40B4-BE49-F238E27FC236}">
                <a16:creationId xmlns:a16="http://schemas.microsoft.com/office/drawing/2014/main" id="{288CE266-285D-A1B9-DDA6-847C1B93A850}"/>
              </a:ext>
            </a:extLst>
          </p:cNvPr>
          <p:cNvSpPr txBox="1"/>
          <p:nvPr/>
        </p:nvSpPr>
        <p:spPr>
          <a:xfrm>
            <a:off x="2553633" y="4326210"/>
            <a:ext cx="415498" cy="369332"/>
          </a:xfrm>
          <a:prstGeom prst="rect">
            <a:avLst/>
          </a:prstGeom>
          <a:noFill/>
        </p:spPr>
        <p:txBody>
          <a:bodyPr wrap="none" rtlCol="0">
            <a:spAutoFit/>
          </a:bodyPr>
          <a:lstStyle/>
          <a:p>
            <a:r>
              <a:rPr kumimoji="1" lang="en-US" altLang="ja-JP" dirty="0"/>
              <a:t>×</a:t>
            </a:r>
            <a:endParaRPr kumimoji="1" lang="ja-JP" altLang="en-US" dirty="0"/>
          </a:p>
        </p:txBody>
      </p:sp>
      <p:sp>
        <p:nvSpPr>
          <p:cNvPr id="22" name="テキスト ボックス 21">
            <a:extLst>
              <a:ext uri="{FF2B5EF4-FFF2-40B4-BE49-F238E27FC236}">
                <a16:creationId xmlns:a16="http://schemas.microsoft.com/office/drawing/2014/main" id="{BAB81E3B-C957-0FD8-EECF-01D8EB7E301C}"/>
              </a:ext>
            </a:extLst>
          </p:cNvPr>
          <p:cNvSpPr txBox="1"/>
          <p:nvPr/>
        </p:nvSpPr>
        <p:spPr>
          <a:xfrm>
            <a:off x="2797020" y="4775821"/>
            <a:ext cx="979755" cy="369332"/>
          </a:xfrm>
          <a:prstGeom prst="rect">
            <a:avLst/>
          </a:prstGeom>
          <a:noFill/>
        </p:spPr>
        <p:txBody>
          <a:bodyPr wrap="none" rtlCol="0">
            <a:spAutoFit/>
          </a:bodyPr>
          <a:lstStyle/>
          <a:p>
            <a:r>
              <a:rPr lang="en-US" altLang="ja-JP" spc="150" dirty="0"/>
              <a:t>15</a:t>
            </a:r>
            <a:r>
              <a:rPr lang="ja-JP" altLang="en-US" spc="150" dirty="0"/>
              <a:t>時間</a:t>
            </a:r>
            <a:endParaRPr kumimoji="1" lang="ja-JP" altLang="en-US" spc="150" dirty="0"/>
          </a:p>
        </p:txBody>
      </p:sp>
      <p:sp>
        <p:nvSpPr>
          <p:cNvPr id="5" name="四角形: 角を丸くする 4">
            <a:extLst>
              <a:ext uri="{FF2B5EF4-FFF2-40B4-BE49-F238E27FC236}">
                <a16:creationId xmlns:a16="http://schemas.microsoft.com/office/drawing/2014/main" id="{79265B3C-B0DB-F896-78FE-DE0615C8256B}"/>
              </a:ext>
            </a:extLst>
          </p:cNvPr>
          <p:cNvSpPr/>
          <p:nvPr/>
        </p:nvSpPr>
        <p:spPr>
          <a:xfrm>
            <a:off x="6235490" y="647906"/>
            <a:ext cx="2441122" cy="40821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必須</a:t>
            </a:r>
            <a:endParaRPr kumimoji="1" lang="ja-JP" altLang="en-US" dirty="0"/>
          </a:p>
        </p:txBody>
      </p:sp>
    </p:spTree>
    <p:extLst>
      <p:ext uri="{BB962C8B-B14F-4D97-AF65-F5344CB8AC3E}">
        <p14:creationId xmlns:p14="http://schemas.microsoft.com/office/powerpoint/2010/main" val="898739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502"/>
        <p:cNvGrpSpPr/>
        <p:nvPr/>
      </p:nvGrpSpPr>
      <p:grpSpPr>
        <a:xfrm>
          <a:off x="0" y="0"/>
          <a:ext cx="0" cy="0"/>
          <a:chOff x="0" y="0"/>
          <a:chExt cx="0" cy="0"/>
        </a:xfrm>
      </p:grpSpPr>
      <p:cxnSp>
        <p:nvCxnSpPr>
          <p:cNvPr id="503" name="Google Shape;503;p29"/>
          <p:cNvCxnSpPr/>
          <p:nvPr/>
        </p:nvCxnSpPr>
        <p:spPr>
          <a:xfrm>
            <a:off x="595740" y="2668944"/>
            <a:ext cx="11000640" cy="0"/>
          </a:xfrm>
          <a:prstGeom prst="straightConnector1">
            <a:avLst/>
          </a:prstGeom>
          <a:noFill/>
          <a:ln w="9525" cap="flat" cmpd="sng">
            <a:solidFill>
              <a:srgbClr val="666666"/>
            </a:solidFill>
            <a:prstDash val="dash"/>
            <a:miter lim="400000"/>
            <a:headEnd type="none" w="sm" len="sm"/>
            <a:tailEnd type="none" w="sm" len="sm"/>
          </a:ln>
        </p:spPr>
      </p:cxnSp>
      <p:cxnSp>
        <p:nvCxnSpPr>
          <p:cNvPr id="504" name="Google Shape;504;p29"/>
          <p:cNvCxnSpPr/>
          <p:nvPr/>
        </p:nvCxnSpPr>
        <p:spPr>
          <a:xfrm>
            <a:off x="586740" y="4841884"/>
            <a:ext cx="11000640" cy="0"/>
          </a:xfrm>
          <a:prstGeom prst="straightConnector1">
            <a:avLst/>
          </a:prstGeom>
          <a:noFill/>
          <a:ln w="9525" cap="flat" cmpd="sng">
            <a:solidFill>
              <a:srgbClr val="666666"/>
            </a:solidFill>
            <a:prstDash val="dash"/>
            <a:miter lim="400000"/>
            <a:headEnd type="none" w="sm" len="sm"/>
            <a:tailEnd type="none" w="sm" len="sm"/>
          </a:ln>
        </p:spPr>
      </p:cxnSp>
      <p:grpSp>
        <p:nvGrpSpPr>
          <p:cNvPr id="505" name="Google Shape;505;p29"/>
          <p:cNvGrpSpPr/>
          <p:nvPr/>
        </p:nvGrpSpPr>
        <p:grpSpPr>
          <a:xfrm>
            <a:off x="5815827" y="5255993"/>
            <a:ext cx="552240" cy="1016004"/>
            <a:chOff x="2956672" y="1384595"/>
            <a:chExt cx="690300" cy="1270005"/>
          </a:xfrm>
        </p:grpSpPr>
        <p:sp>
          <p:nvSpPr>
            <p:cNvPr id="506" name="Google Shape;506;p29"/>
            <p:cNvSpPr/>
            <p:nvPr/>
          </p:nvSpPr>
          <p:spPr>
            <a:xfrm>
              <a:off x="2956672" y="1384595"/>
              <a:ext cx="690300" cy="1264500"/>
            </a:xfrm>
            <a:prstGeom prst="rect">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07" name="Google Shape;507;p29"/>
            <p:cNvSpPr/>
            <p:nvPr/>
          </p:nvSpPr>
          <p:spPr>
            <a:xfrm>
              <a:off x="3074025"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08" name="Google Shape;508;p29"/>
            <p:cNvSpPr/>
            <p:nvPr/>
          </p:nvSpPr>
          <p:spPr>
            <a:xfrm>
              <a:off x="3347800"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09" name="Google Shape;509;p29"/>
            <p:cNvSpPr/>
            <p:nvPr/>
          </p:nvSpPr>
          <p:spPr>
            <a:xfrm>
              <a:off x="3074025"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10" name="Google Shape;510;p29"/>
            <p:cNvSpPr/>
            <p:nvPr/>
          </p:nvSpPr>
          <p:spPr>
            <a:xfrm>
              <a:off x="3347800"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11" name="Google Shape;511;p29"/>
            <p:cNvSpPr/>
            <p:nvPr/>
          </p:nvSpPr>
          <p:spPr>
            <a:xfrm>
              <a:off x="3074025"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12" name="Google Shape;512;p29"/>
            <p:cNvSpPr/>
            <p:nvPr/>
          </p:nvSpPr>
          <p:spPr>
            <a:xfrm>
              <a:off x="3347800"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13" name="Google Shape;513;p29"/>
            <p:cNvSpPr/>
            <p:nvPr/>
          </p:nvSpPr>
          <p:spPr>
            <a:xfrm>
              <a:off x="3130500" y="2419100"/>
              <a:ext cx="345300" cy="235500"/>
            </a:xfrm>
            <a:prstGeom prst="rect">
              <a:avLst/>
            </a:prstGeom>
            <a:no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grpSp>
      <p:cxnSp>
        <p:nvCxnSpPr>
          <p:cNvPr id="514" name="Google Shape;514;p29"/>
          <p:cNvCxnSpPr/>
          <p:nvPr/>
        </p:nvCxnSpPr>
        <p:spPr>
          <a:xfrm>
            <a:off x="6562900" y="3663599"/>
            <a:ext cx="960000" cy="0"/>
          </a:xfrm>
          <a:prstGeom prst="straightConnector1">
            <a:avLst/>
          </a:prstGeom>
          <a:noFill/>
          <a:ln w="28575" cap="flat" cmpd="sng">
            <a:solidFill>
              <a:srgbClr val="000000"/>
            </a:solidFill>
            <a:prstDash val="solid"/>
            <a:miter lim="400000"/>
            <a:headEnd type="none" w="sm" len="sm"/>
            <a:tailEnd type="stealth" w="lg" len="lg"/>
          </a:ln>
        </p:spPr>
      </p:cxnSp>
      <p:sp>
        <p:nvSpPr>
          <p:cNvPr id="515" name="Google Shape;515;p29"/>
          <p:cNvSpPr txBox="1"/>
          <p:nvPr/>
        </p:nvSpPr>
        <p:spPr>
          <a:xfrm>
            <a:off x="885180" y="1073727"/>
            <a:ext cx="1751040" cy="519360"/>
          </a:xfrm>
          <a:prstGeom prst="rect">
            <a:avLst/>
          </a:prstGeom>
          <a:noFill/>
          <a:ln>
            <a:noFill/>
          </a:ln>
        </p:spPr>
        <p:txBody>
          <a:bodyPr spcFirstLastPara="1" wrap="square" lIns="73140" tIns="73140" rIns="73140" bIns="73140" anchor="ctr" anchorCtr="0">
            <a:noAutofit/>
          </a:bodyPr>
          <a:lstStyle/>
          <a:p>
            <a:pPr algn="ctr">
              <a:buClr>
                <a:srgbClr val="000000"/>
              </a:buClr>
              <a:buSzPts val="3600"/>
            </a:pPr>
            <a:r>
              <a:rPr lang="ja" altLang="en-US" sz="2880">
                <a:solidFill>
                  <a:srgbClr val="FFFFFF"/>
                </a:solidFill>
                <a:latin typeface="Arial"/>
                <a:ea typeface="Arial"/>
                <a:cs typeface="Arial"/>
                <a:sym typeface="Arial"/>
              </a:rPr>
              <a:t>図解の例</a:t>
            </a:r>
            <a:endParaRPr sz="1120">
              <a:solidFill>
                <a:srgbClr val="FFFFFF"/>
              </a:solidFill>
              <a:latin typeface="Arial"/>
              <a:ea typeface="Arial"/>
              <a:cs typeface="Arial"/>
              <a:sym typeface="Arial"/>
            </a:endParaRPr>
          </a:p>
        </p:txBody>
      </p:sp>
      <p:sp>
        <p:nvSpPr>
          <p:cNvPr id="516" name="Google Shape;516;p29"/>
          <p:cNvSpPr/>
          <p:nvPr/>
        </p:nvSpPr>
        <p:spPr>
          <a:xfrm>
            <a:off x="8528726" y="5504826"/>
            <a:ext cx="1429920" cy="574560"/>
          </a:xfrm>
          <a:prstGeom prst="wedgeRoundRectCallout">
            <a:avLst>
              <a:gd name="adj1" fmla="val -55980"/>
              <a:gd name="adj2" fmla="val 23791"/>
              <a:gd name="adj3" fmla="val 0"/>
            </a:avLst>
          </a:prstGeom>
          <a:solidFill>
            <a:srgbClr val="DDDDDD"/>
          </a:solidFill>
          <a:ln>
            <a:noFill/>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grpSp>
        <p:nvGrpSpPr>
          <p:cNvPr id="517" name="Google Shape;517;p29"/>
          <p:cNvGrpSpPr/>
          <p:nvPr/>
        </p:nvGrpSpPr>
        <p:grpSpPr>
          <a:xfrm>
            <a:off x="5807684" y="1028259"/>
            <a:ext cx="552289" cy="1022489"/>
            <a:chOff x="-1" y="0"/>
            <a:chExt cx="946737" cy="1704148"/>
          </a:xfrm>
        </p:grpSpPr>
        <p:sp>
          <p:nvSpPr>
            <p:cNvPr id="518" name="Google Shape;518;p29"/>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519" name="Google Shape;519;p29"/>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sp>
        <p:nvSpPr>
          <p:cNvPr id="520" name="Google Shape;520;p29"/>
          <p:cNvSpPr txBox="1"/>
          <p:nvPr/>
        </p:nvSpPr>
        <p:spPr>
          <a:xfrm>
            <a:off x="5257038" y="2107509"/>
            <a:ext cx="1635600" cy="24384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利用者</a:t>
            </a:r>
            <a:endParaRPr sz="800" b="1">
              <a:solidFill>
                <a:srgbClr val="000000"/>
              </a:solidFill>
              <a:latin typeface="Arial"/>
              <a:ea typeface="Arial"/>
              <a:cs typeface="Arial"/>
              <a:sym typeface="Arial"/>
            </a:endParaRPr>
          </a:p>
        </p:txBody>
      </p:sp>
      <p:sp>
        <p:nvSpPr>
          <p:cNvPr id="521" name="Google Shape;521;p29"/>
          <p:cNvSpPr txBox="1"/>
          <p:nvPr/>
        </p:nvSpPr>
        <p:spPr>
          <a:xfrm>
            <a:off x="5164403" y="6336887"/>
            <a:ext cx="1857120" cy="243840"/>
          </a:xfrm>
          <a:prstGeom prst="rect">
            <a:avLst/>
          </a:prstGeom>
          <a:no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事業者</a:t>
            </a:r>
            <a:endParaRPr sz="800" b="1">
              <a:solidFill>
                <a:srgbClr val="000000"/>
              </a:solidFill>
              <a:latin typeface="Arial"/>
              <a:ea typeface="Arial"/>
              <a:cs typeface="Arial"/>
              <a:sym typeface="Arial"/>
            </a:endParaRPr>
          </a:p>
        </p:txBody>
      </p:sp>
      <p:sp>
        <p:nvSpPr>
          <p:cNvPr id="522" name="Google Shape;522;p29"/>
          <p:cNvSpPr txBox="1"/>
          <p:nvPr/>
        </p:nvSpPr>
        <p:spPr>
          <a:xfrm>
            <a:off x="5449187" y="4746360"/>
            <a:ext cx="402720" cy="167760"/>
          </a:xfrm>
          <a:prstGeom prst="rect">
            <a:avLst/>
          </a:prstGeom>
          <a:solidFill>
            <a:srgbClr val="FFFFFF"/>
          </a:solid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運営</a:t>
            </a:r>
            <a:endParaRPr sz="1120">
              <a:solidFill>
                <a:srgbClr val="000000"/>
              </a:solidFill>
              <a:latin typeface="Arial"/>
              <a:ea typeface="Arial"/>
              <a:cs typeface="Arial"/>
              <a:sym typeface="Arial"/>
            </a:endParaRPr>
          </a:p>
        </p:txBody>
      </p:sp>
      <p:sp>
        <p:nvSpPr>
          <p:cNvPr id="523" name="Google Shape;523;p29"/>
          <p:cNvSpPr txBox="1"/>
          <p:nvPr/>
        </p:nvSpPr>
        <p:spPr>
          <a:xfrm>
            <a:off x="8214260" y="2518760"/>
            <a:ext cx="868800" cy="327600"/>
          </a:xfrm>
          <a:prstGeom prst="rect">
            <a:avLst/>
          </a:prstGeom>
          <a:solidFill>
            <a:srgbClr val="FFFFFF"/>
          </a:solid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情報の流れ</a:t>
            </a:r>
            <a:endParaRPr sz="1120">
              <a:solidFill>
                <a:srgbClr val="000000"/>
              </a:solidFill>
              <a:latin typeface="Arial"/>
              <a:ea typeface="Arial"/>
              <a:cs typeface="Arial"/>
              <a:sym typeface="Arial"/>
            </a:endParaRPr>
          </a:p>
        </p:txBody>
      </p:sp>
      <p:sp>
        <p:nvSpPr>
          <p:cNvPr id="524" name="Google Shape;524;p29"/>
          <p:cNvSpPr txBox="1"/>
          <p:nvPr/>
        </p:nvSpPr>
        <p:spPr>
          <a:xfrm>
            <a:off x="5558550" y="4215400"/>
            <a:ext cx="1050720" cy="243840"/>
          </a:xfrm>
          <a:prstGeom prst="rect">
            <a:avLst/>
          </a:prstGeom>
          <a:no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事業名</a:t>
            </a:r>
            <a:endParaRPr sz="800" b="1">
              <a:solidFill>
                <a:srgbClr val="000000"/>
              </a:solidFill>
              <a:latin typeface="Arial"/>
              <a:ea typeface="Arial"/>
              <a:cs typeface="Arial"/>
              <a:sym typeface="Arial"/>
            </a:endParaRPr>
          </a:p>
        </p:txBody>
      </p:sp>
      <p:sp>
        <p:nvSpPr>
          <p:cNvPr id="525" name="Google Shape;525;p29"/>
          <p:cNvSpPr txBox="1"/>
          <p:nvPr/>
        </p:nvSpPr>
        <p:spPr>
          <a:xfrm>
            <a:off x="3419062" y="4215398"/>
            <a:ext cx="1429200" cy="243840"/>
          </a:xfrm>
          <a:prstGeom prst="rect">
            <a:avLst/>
          </a:prstGeom>
          <a:no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利用者の価値</a:t>
            </a:r>
            <a:endParaRPr sz="800" b="1">
              <a:solidFill>
                <a:srgbClr val="000000"/>
              </a:solidFill>
              <a:latin typeface="Arial"/>
              <a:ea typeface="Arial"/>
              <a:cs typeface="Arial"/>
              <a:sym typeface="Arial"/>
            </a:endParaRPr>
          </a:p>
        </p:txBody>
      </p:sp>
      <p:sp>
        <p:nvSpPr>
          <p:cNvPr id="526" name="Google Shape;526;p29"/>
          <p:cNvSpPr txBox="1"/>
          <p:nvPr/>
        </p:nvSpPr>
        <p:spPr>
          <a:xfrm>
            <a:off x="7364398" y="4215398"/>
            <a:ext cx="1338000" cy="243840"/>
          </a:xfrm>
          <a:prstGeom prst="rect">
            <a:avLst/>
          </a:prstGeom>
          <a:no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事業者の価値</a:t>
            </a:r>
            <a:endParaRPr sz="800" b="1">
              <a:solidFill>
                <a:srgbClr val="000000"/>
              </a:solidFill>
              <a:latin typeface="Arial"/>
              <a:ea typeface="Arial"/>
              <a:cs typeface="Arial"/>
              <a:sym typeface="Arial"/>
            </a:endParaRPr>
          </a:p>
        </p:txBody>
      </p:sp>
      <p:sp>
        <p:nvSpPr>
          <p:cNvPr id="527" name="Google Shape;527;p29"/>
          <p:cNvSpPr txBox="1"/>
          <p:nvPr/>
        </p:nvSpPr>
        <p:spPr>
          <a:xfrm>
            <a:off x="8595843" y="5534362"/>
            <a:ext cx="1323360" cy="487920"/>
          </a:xfrm>
          <a:prstGeom prst="rect">
            <a:avLst/>
          </a:prstGeom>
          <a:noFill/>
          <a:ln>
            <a:noFill/>
          </a:ln>
        </p:spPr>
        <p:txBody>
          <a:bodyPr spcFirstLastPara="1" wrap="square" lIns="28920" tIns="28920" rIns="28920" bIns="28920" anchor="ctr" anchorCtr="0">
            <a:noAutofit/>
          </a:bodyPr>
          <a:lstStyle/>
          <a:p>
            <a:r>
              <a:rPr lang="ja" altLang="en-US" sz="960">
                <a:solidFill>
                  <a:srgbClr val="000000"/>
                </a:solidFill>
                <a:latin typeface="Arial"/>
                <a:ea typeface="Arial"/>
                <a:cs typeface="Arial"/>
                <a:sym typeface="Arial"/>
              </a:rPr>
              <a:t>ビジネスモデルで重要な情報を補足コメントとして入れる</a:t>
            </a:r>
            <a:endParaRPr sz="960">
              <a:solidFill>
                <a:srgbClr val="000000"/>
              </a:solidFill>
              <a:latin typeface="Arial"/>
              <a:ea typeface="Arial"/>
              <a:cs typeface="Arial"/>
              <a:sym typeface="Arial"/>
            </a:endParaRPr>
          </a:p>
        </p:txBody>
      </p:sp>
      <p:sp>
        <p:nvSpPr>
          <p:cNvPr id="528" name="Google Shape;528;p29"/>
          <p:cNvSpPr txBox="1"/>
          <p:nvPr/>
        </p:nvSpPr>
        <p:spPr>
          <a:xfrm>
            <a:off x="10517928" y="1628711"/>
            <a:ext cx="926880" cy="219600"/>
          </a:xfrm>
          <a:prstGeom prst="rect">
            <a:avLst/>
          </a:prstGeom>
          <a:noFill/>
          <a:ln>
            <a:noFill/>
          </a:ln>
        </p:spPr>
        <p:txBody>
          <a:bodyPr spcFirstLastPara="1" wrap="square" lIns="28920" tIns="28920" rIns="28920" bIns="28920" anchor="ctr" anchorCtr="0">
            <a:noAutofit/>
          </a:bodyPr>
          <a:lstStyle/>
          <a:p>
            <a:pPr algn="r">
              <a:buClr>
                <a:srgbClr val="000000"/>
              </a:buClr>
              <a:buSzPts val="1000"/>
            </a:pPr>
            <a:r>
              <a:rPr lang="ja" altLang="en-US" sz="1520">
                <a:solidFill>
                  <a:srgbClr val="999999"/>
                </a:solidFill>
                <a:latin typeface="Arial"/>
                <a:ea typeface="Arial"/>
                <a:cs typeface="Arial"/>
                <a:sym typeface="Arial"/>
              </a:rPr>
              <a:t>利用者</a:t>
            </a:r>
            <a:endParaRPr sz="1520">
              <a:solidFill>
                <a:srgbClr val="999999"/>
              </a:solidFill>
              <a:latin typeface="Arial"/>
              <a:ea typeface="Arial"/>
              <a:cs typeface="Arial"/>
              <a:sym typeface="Arial"/>
            </a:endParaRPr>
          </a:p>
        </p:txBody>
      </p:sp>
      <p:sp>
        <p:nvSpPr>
          <p:cNvPr id="529" name="Google Shape;529;p29"/>
          <p:cNvSpPr txBox="1"/>
          <p:nvPr/>
        </p:nvSpPr>
        <p:spPr>
          <a:xfrm>
            <a:off x="10517928" y="3636009"/>
            <a:ext cx="926880" cy="219600"/>
          </a:xfrm>
          <a:prstGeom prst="rect">
            <a:avLst/>
          </a:prstGeom>
          <a:noFill/>
          <a:ln>
            <a:noFill/>
          </a:ln>
        </p:spPr>
        <p:txBody>
          <a:bodyPr spcFirstLastPara="1" wrap="square" lIns="28920" tIns="28920" rIns="28920" bIns="28920" anchor="ctr" anchorCtr="0">
            <a:noAutofit/>
          </a:bodyPr>
          <a:lstStyle/>
          <a:p>
            <a:pPr algn="r">
              <a:buClr>
                <a:srgbClr val="000000"/>
              </a:buClr>
              <a:buSzPts val="1000"/>
            </a:pPr>
            <a:r>
              <a:rPr lang="ja" altLang="en-US" sz="1520">
                <a:solidFill>
                  <a:srgbClr val="999999"/>
                </a:solidFill>
                <a:latin typeface="Arial"/>
                <a:ea typeface="Arial"/>
                <a:cs typeface="Arial"/>
                <a:sym typeface="Arial"/>
              </a:rPr>
              <a:t>事業</a:t>
            </a:r>
            <a:endParaRPr sz="1520">
              <a:solidFill>
                <a:srgbClr val="999999"/>
              </a:solidFill>
              <a:latin typeface="Arial"/>
              <a:ea typeface="Arial"/>
              <a:cs typeface="Arial"/>
              <a:sym typeface="Arial"/>
            </a:endParaRPr>
          </a:p>
        </p:txBody>
      </p:sp>
      <p:sp>
        <p:nvSpPr>
          <p:cNvPr id="530" name="Google Shape;530;p29"/>
          <p:cNvSpPr txBox="1"/>
          <p:nvPr/>
        </p:nvSpPr>
        <p:spPr>
          <a:xfrm>
            <a:off x="10517928" y="5762914"/>
            <a:ext cx="926880" cy="219600"/>
          </a:xfrm>
          <a:prstGeom prst="rect">
            <a:avLst/>
          </a:prstGeom>
          <a:noFill/>
          <a:ln>
            <a:noFill/>
          </a:ln>
        </p:spPr>
        <p:txBody>
          <a:bodyPr spcFirstLastPara="1" wrap="square" lIns="28920" tIns="28920" rIns="28920" bIns="28920" anchor="ctr" anchorCtr="0">
            <a:noAutofit/>
          </a:bodyPr>
          <a:lstStyle/>
          <a:p>
            <a:pPr algn="r">
              <a:buClr>
                <a:srgbClr val="000000"/>
              </a:buClr>
              <a:buSzPts val="1000"/>
            </a:pPr>
            <a:r>
              <a:rPr lang="ja" altLang="en-US" sz="1520">
                <a:solidFill>
                  <a:srgbClr val="999999"/>
                </a:solidFill>
                <a:latin typeface="Arial"/>
                <a:ea typeface="Arial"/>
                <a:cs typeface="Arial"/>
                <a:sym typeface="Arial"/>
              </a:rPr>
              <a:t>事業者</a:t>
            </a:r>
            <a:endParaRPr sz="1520">
              <a:solidFill>
                <a:srgbClr val="999999"/>
              </a:solidFill>
              <a:latin typeface="Arial"/>
              <a:ea typeface="Arial"/>
              <a:cs typeface="Arial"/>
              <a:sym typeface="Arial"/>
            </a:endParaRPr>
          </a:p>
        </p:txBody>
      </p:sp>
      <p:cxnSp>
        <p:nvCxnSpPr>
          <p:cNvPr id="531" name="Google Shape;531;p29"/>
          <p:cNvCxnSpPr/>
          <p:nvPr/>
        </p:nvCxnSpPr>
        <p:spPr>
          <a:xfrm>
            <a:off x="4603473" y="3690947"/>
            <a:ext cx="1009200" cy="0"/>
          </a:xfrm>
          <a:prstGeom prst="straightConnector1">
            <a:avLst/>
          </a:prstGeom>
          <a:noFill/>
          <a:ln w="28575" cap="flat" cmpd="sng">
            <a:solidFill>
              <a:srgbClr val="000000"/>
            </a:solidFill>
            <a:prstDash val="solid"/>
            <a:miter lim="400000"/>
            <a:headEnd type="oval" w="lg" len="lg"/>
            <a:tailEnd type="none" w="sm" len="sm"/>
          </a:ln>
        </p:spPr>
      </p:cxnSp>
      <p:cxnSp>
        <p:nvCxnSpPr>
          <p:cNvPr id="532" name="Google Shape;532;p29"/>
          <p:cNvCxnSpPr/>
          <p:nvPr/>
        </p:nvCxnSpPr>
        <p:spPr>
          <a:xfrm>
            <a:off x="5951360" y="2389667"/>
            <a:ext cx="0" cy="648240"/>
          </a:xfrm>
          <a:prstGeom prst="straightConnector1">
            <a:avLst/>
          </a:prstGeom>
          <a:noFill/>
          <a:ln w="28575" cap="flat" cmpd="sng">
            <a:solidFill>
              <a:srgbClr val="000000"/>
            </a:solidFill>
            <a:prstDash val="solid"/>
            <a:miter lim="400000"/>
            <a:headEnd type="none" w="sm" len="sm"/>
            <a:tailEnd type="stealth" w="med" len="med"/>
          </a:ln>
        </p:spPr>
      </p:cxnSp>
      <p:sp>
        <p:nvSpPr>
          <p:cNvPr id="533" name="Google Shape;533;p29"/>
          <p:cNvSpPr txBox="1"/>
          <p:nvPr/>
        </p:nvSpPr>
        <p:spPr>
          <a:xfrm>
            <a:off x="609600" y="0"/>
            <a:ext cx="10972800" cy="765120"/>
          </a:xfrm>
          <a:prstGeom prst="rect">
            <a:avLst/>
          </a:prstGeom>
          <a:noFill/>
          <a:ln>
            <a:noFill/>
          </a:ln>
        </p:spPr>
        <p:txBody>
          <a:bodyPr spcFirstLastPara="1" wrap="square" lIns="73140" tIns="73140" rIns="73140" bIns="73140" anchor="ctr" anchorCtr="0">
            <a:noAutofit/>
          </a:bodyPr>
          <a:lstStyle/>
          <a:p>
            <a:pPr algn="ctr">
              <a:buClr>
                <a:srgbClr val="000000"/>
              </a:buClr>
              <a:buSzPts val="3000"/>
            </a:pPr>
            <a:r>
              <a:rPr lang="ja" altLang="en-US" sz="2400">
                <a:solidFill>
                  <a:srgbClr val="434343"/>
                </a:solidFill>
                <a:latin typeface="Arial"/>
                <a:ea typeface="Arial"/>
                <a:cs typeface="Arial"/>
                <a:sym typeface="Arial"/>
              </a:rPr>
              <a:t>事業名：事業のひとこと説明</a:t>
            </a:r>
            <a:endParaRPr sz="2400">
              <a:solidFill>
                <a:srgbClr val="434343"/>
              </a:solidFill>
              <a:latin typeface="Arial"/>
              <a:ea typeface="Arial"/>
              <a:cs typeface="Arial"/>
              <a:sym typeface="Arial"/>
            </a:endParaRPr>
          </a:p>
        </p:txBody>
      </p:sp>
      <p:cxnSp>
        <p:nvCxnSpPr>
          <p:cNvPr id="534" name="Google Shape;534;p29"/>
          <p:cNvCxnSpPr/>
          <p:nvPr/>
        </p:nvCxnSpPr>
        <p:spPr>
          <a:xfrm rot="10800000">
            <a:off x="5940616" y="4461520"/>
            <a:ext cx="0" cy="729600"/>
          </a:xfrm>
          <a:prstGeom prst="straightConnector1">
            <a:avLst/>
          </a:prstGeom>
          <a:noFill/>
          <a:ln w="28575" cap="flat" cmpd="sng">
            <a:solidFill>
              <a:srgbClr val="000000"/>
            </a:solidFill>
            <a:prstDash val="solid"/>
            <a:miter lim="400000"/>
            <a:headEnd type="none" w="sm" len="sm"/>
            <a:tailEnd type="stealth" w="med" len="med"/>
          </a:ln>
        </p:spPr>
      </p:cxnSp>
      <p:sp>
        <p:nvSpPr>
          <p:cNvPr id="535" name="Google Shape;535;p29"/>
          <p:cNvSpPr/>
          <p:nvPr/>
        </p:nvSpPr>
        <p:spPr>
          <a:xfrm>
            <a:off x="5833760" y="4730080"/>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grpSp>
        <p:nvGrpSpPr>
          <p:cNvPr id="536" name="Google Shape;536;p29"/>
          <p:cNvGrpSpPr/>
          <p:nvPr/>
        </p:nvGrpSpPr>
        <p:grpSpPr>
          <a:xfrm>
            <a:off x="7750016" y="5255993"/>
            <a:ext cx="552240" cy="1016004"/>
            <a:chOff x="2956672" y="1384595"/>
            <a:chExt cx="690300" cy="1270005"/>
          </a:xfrm>
        </p:grpSpPr>
        <p:sp>
          <p:nvSpPr>
            <p:cNvPr id="537" name="Google Shape;537;p29"/>
            <p:cNvSpPr/>
            <p:nvPr/>
          </p:nvSpPr>
          <p:spPr>
            <a:xfrm>
              <a:off x="2956672" y="1384595"/>
              <a:ext cx="690300" cy="1264500"/>
            </a:xfrm>
            <a:prstGeom prst="rect">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38" name="Google Shape;538;p29"/>
            <p:cNvSpPr/>
            <p:nvPr/>
          </p:nvSpPr>
          <p:spPr>
            <a:xfrm>
              <a:off x="3074025"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39" name="Google Shape;539;p29"/>
            <p:cNvSpPr/>
            <p:nvPr/>
          </p:nvSpPr>
          <p:spPr>
            <a:xfrm>
              <a:off x="3347800"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40" name="Google Shape;540;p29"/>
            <p:cNvSpPr/>
            <p:nvPr/>
          </p:nvSpPr>
          <p:spPr>
            <a:xfrm>
              <a:off x="3074025"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41" name="Google Shape;541;p29"/>
            <p:cNvSpPr/>
            <p:nvPr/>
          </p:nvSpPr>
          <p:spPr>
            <a:xfrm>
              <a:off x="3347800"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42" name="Google Shape;542;p29"/>
            <p:cNvSpPr/>
            <p:nvPr/>
          </p:nvSpPr>
          <p:spPr>
            <a:xfrm>
              <a:off x="3074025"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43" name="Google Shape;543;p29"/>
            <p:cNvSpPr/>
            <p:nvPr/>
          </p:nvSpPr>
          <p:spPr>
            <a:xfrm>
              <a:off x="3347800"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44" name="Google Shape;544;p29"/>
            <p:cNvSpPr/>
            <p:nvPr/>
          </p:nvSpPr>
          <p:spPr>
            <a:xfrm>
              <a:off x="3130500" y="2419100"/>
              <a:ext cx="345300" cy="235500"/>
            </a:xfrm>
            <a:prstGeom prst="rect">
              <a:avLst/>
            </a:prstGeom>
            <a:no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grpSp>
      <p:sp>
        <p:nvSpPr>
          <p:cNvPr id="545" name="Google Shape;545;p29"/>
          <p:cNvSpPr txBox="1"/>
          <p:nvPr/>
        </p:nvSpPr>
        <p:spPr>
          <a:xfrm>
            <a:off x="7098592" y="6336887"/>
            <a:ext cx="1857120" cy="243840"/>
          </a:xfrm>
          <a:prstGeom prst="rect">
            <a:avLst/>
          </a:prstGeom>
          <a:no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関係会社など</a:t>
            </a:r>
            <a:endParaRPr sz="800" b="1">
              <a:solidFill>
                <a:srgbClr val="000000"/>
              </a:solidFill>
              <a:latin typeface="Arial"/>
              <a:ea typeface="Arial"/>
              <a:cs typeface="Arial"/>
              <a:sym typeface="Arial"/>
            </a:endParaRPr>
          </a:p>
        </p:txBody>
      </p:sp>
      <p:cxnSp>
        <p:nvCxnSpPr>
          <p:cNvPr id="546" name="Google Shape;546;p29"/>
          <p:cNvCxnSpPr/>
          <p:nvPr/>
        </p:nvCxnSpPr>
        <p:spPr>
          <a:xfrm>
            <a:off x="6550060" y="5767892"/>
            <a:ext cx="1009200" cy="0"/>
          </a:xfrm>
          <a:prstGeom prst="straightConnector1">
            <a:avLst/>
          </a:prstGeom>
          <a:noFill/>
          <a:ln w="28575" cap="flat" cmpd="sng">
            <a:solidFill>
              <a:srgbClr val="000000"/>
            </a:solidFill>
            <a:prstDash val="solid"/>
            <a:miter lim="400000"/>
            <a:headEnd type="stealth" w="med" len="med"/>
            <a:tailEnd type="none" w="sm" len="sm"/>
          </a:ln>
        </p:spPr>
      </p:cxnSp>
      <p:sp>
        <p:nvSpPr>
          <p:cNvPr id="547" name="Google Shape;547;p29"/>
          <p:cNvSpPr/>
          <p:nvPr/>
        </p:nvSpPr>
        <p:spPr>
          <a:xfrm>
            <a:off x="6947867" y="5663702"/>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grpSp>
        <p:nvGrpSpPr>
          <p:cNvPr id="548" name="Google Shape;548;p29"/>
          <p:cNvGrpSpPr/>
          <p:nvPr/>
        </p:nvGrpSpPr>
        <p:grpSpPr>
          <a:xfrm>
            <a:off x="3856842" y="5255993"/>
            <a:ext cx="552240" cy="1016004"/>
            <a:chOff x="2956672" y="1384595"/>
            <a:chExt cx="690300" cy="1270005"/>
          </a:xfrm>
        </p:grpSpPr>
        <p:sp>
          <p:nvSpPr>
            <p:cNvPr id="549" name="Google Shape;549;p29"/>
            <p:cNvSpPr/>
            <p:nvPr/>
          </p:nvSpPr>
          <p:spPr>
            <a:xfrm>
              <a:off x="2956672" y="1384595"/>
              <a:ext cx="690300" cy="1264500"/>
            </a:xfrm>
            <a:prstGeom prst="rect">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50" name="Google Shape;550;p29"/>
            <p:cNvSpPr/>
            <p:nvPr/>
          </p:nvSpPr>
          <p:spPr>
            <a:xfrm>
              <a:off x="3074025"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51" name="Google Shape;551;p29"/>
            <p:cNvSpPr/>
            <p:nvPr/>
          </p:nvSpPr>
          <p:spPr>
            <a:xfrm>
              <a:off x="3347800"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52" name="Google Shape;552;p29"/>
            <p:cNvSpPr/>
            <p:nvPr/>
          </p:nvSpPr>
          <p:spPr>
            <a:xfrm>
              <a:off x="3074025"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53" name="Google Shape;553;p29"/>
            <p:cNvSpPr/>
            <p:nvPr/>
          </p:nvSpPr>
          <p:spPr>
            <a:xfrm>
              <a:off x="3347800"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54" name="Google Shape;554;p29"/>
            <p:cNvSpPr/>
            <p:nvPr/>
          </p:nvSpPr>
          <p:spPr>
            <a:xfrm>
              <a:off x="3074025"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55" name="Google Shape;555;p29"/>
            <p:cNvSpPr/>
            <p:nvPr/>
          </p:nvSpPr>
          <p:spPr>
            <a:xfrm>
              <a:off x="3347800"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56" name="Google Shape;556;p29"/>
            <p:cNvSpPr/>
            <p:nvPr/>
          </p:nvSpPr>
          <p:spPr>
            <a:xfrm>
              <a:off x="3130500" y="2419100"/>
              <a:ext cx="345300" cy="235500"/>
            </a:xfrm>
            <a:prstGeom prst="rect">
              <a:avLst/>
            </a:prstGeom>
            <a:no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grpSp>
      <p:sp>
        <p:nvSpPr>
          <p:cNvPr id="557" name="Google Shape;557;p29"/>
          <p:cNvSpPr txBox="1"/>
          <p:nvPr/>
        </p:nvSpPr>
        <p:spPr>
          <a:xfrm>
            <a:off x="3205418" y="6336887"/>
            <a:ext cx="1857120" cy="243840"/>
          </a:xfrm>
          <a:prstGeom prst="rect">
            <a:avLst/>
          </a:prstGeom>
          <a:no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関係会社など</a:t>
            </a:r>
            <a:endParaRPr sz="800" b="1">
              <a:solidFill>
                <a:srgbClr val="000000"/>
              </a:solidFill>
              <a:latin typeface="Arial"/>
              <a:ea typeface="Arial"/>
              <a:cs typeface="Arial"/>
              <a:sym typeface="Arial"/>
            </a:endParaRPr>
          </a:p>
        </p:txBody>
      </p:sp>
      <p:cxnSp>
        <p:nvCxnSpPr>
          <p:cNvPr id="558" name="Google Shape;558;p29"/>
          <p:cNvCxnSpPr/>
          <p:nvPr/>
        </p:nvCxnSpPr>
        <p:spPr>
          <a:xfrm>
            <a:off x="4591074" y="5767892"/>
            <a:ext cx="1009200" cy="0"/>
          </a:xfrm>
          <a:prstGeom prst="straightConnector1">
            <a:avLst/>
          </a:prstGeom>
          <a:noFill/>
          <a:ln w="28575" cap="flat" cmpd="sng">
            <a:solidFill>
              <a:srgbClr val="000000"/>
            </a:solidFill>
            <a:prstDash val="solid"/>
            <a:miter lim="400000"/>
            <a:headEnd type="stealth" w="med" len="med"/>
            <a:tailEnd type="none" w="sm" len="sm"/>
          </a:ln>
        </p:spPr>
      </p:cxnSp>
      <p:sp>
        <p:nvSpPr>
          <p:cNvPr id="559" name="Google Shape;559;p29"/>
          <p:cNvSpPr/>
          <p:nvPr/>
        </p:nvSpPr>
        <p:spPr>
          <a:xfrm>
            <a:off x="4988882" y="5663702"/>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cxnSp>
        <p:nvCxnSpPr>
          <p:cNvPr id="560" name="Google Shape;560;p29"/>
          <p:cNvCxnSpPr/>
          <p:nvPr/>
        </p:nvCxnSpPr>
        <p:spPr>
          <a:xfrm rot="10800000">
            <a:off x="4139872" y="4461520"/>
            <a:ext cx="0" cy="729600"/>
          </a:xfrm>
          <a:prstGeom prst="straightConnector1">
            <a:avLst/>
          </a:prstGeom>
          <a:noFill/>
          <a:ln w="28575" cap="flat" cmpd="sng">
            <a:solidFill>
              <a:srgbClr val="000000"/>
            </a:solidFill>
            <a:prstDash val="solid"/>
            <a:miter lim="400000"/>
            <a:headEnd type="none" w="sm" len="sm"/>
            <a:tailEnd type="stealth" w="med" len="med"/>
          </a:ln>
        </p:spPr>
      </p:cxnSp>
      <p:sp>
        <p:nvSpPr>
          <p:cNvPr id="561" name="Google Shape;561;p29"/>
          <p:cNvSpPr/>
          <p:nvPr/>
        </p:nvSpPr>
        <p:spPr>
          <a:xfrm>
            <a:off x="4033016" y="4730080"/>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sp>
        <p:nvSpPr>
          <p:cNvPr id="562" name="Google Shape;562;p29"/>
          <p:cNvSpPr txBox="1"/>
          <p:nvPr/>
        </p:nvSpPr>
        <p:spPr>
          <a:xfrm>
            <a:off x="3156248" y="4706817"/>
            <a:ext cx="853920" cy="290640"/>
          </a:xfrm>
          <a:prstGeom prst="rect">
            <a:avLst/>
          </a:prstGeom>
          <a:solidFill>
            <a:srgbClr val="FFFFFF"/>
          </a:solidFill>
          <a:ln>
            <a:noFill/>
          </a:ln>
        </p:spPr>
        <p:txBody>
          <a:bodyPr spcFirstLastPara="1" wrap="square" lIns="28920" tIns="28920" rIns="28920" bIns="28920" anchor="ctr" anchorCtr="0">
            <a:noAutofit/>
          </a:bodyPr>
          <a:lstStyle/>
          <a:p>
            <a:r>
              <a:rPr lang="ja" altLang="en-US" sz="1120">
                <a:solidFill>
                  <a:srgbClr val="000000"/>
                </a:solidFill>
                <a:latin typeface="Arial"/>
                <a:ea typeface="Arial"/>
                <a:cs typeface="Arial"/>
                <a:sym typeface="Arial"/>
              </a:rPr>
              <a:t>カネの流れ</a:t>
            </a:r>
            <a:endParaRPr sz="1120">
              <a:solidFill>
                <a:srgbClr val="000000"/>
              </a:solidFill>
              <a:latin typeface="Arial"/>
              <a:ea typeface="Arial"/>
              <a:cs typeface="Arial"/>
              <a:sym typeface="Arial"/>
            </a:endParaRPr>
          </a:p>
        </p:txBody>
      </p:sp>
      <p:cxnSp>
        <p:nvCxnSpPr>
          <p:cNvPr id="563" name="Google Shape;563;p29"/>
          <p:cNvCxnSpPr/>
          <p:nvPr/>
        </p:nvCxnSpPr>
        <p:spPr>
          <a:xfrm rot="10800000">
            <a:off x="8030084" y="4461520"/>
            <a:ext cx="0" cy="729600"/>
          </a:xfrm>
          <a:prstGeom prst="straightConnector1">
            <a:avLst/>
          </a:prstGeom>
          <a:noFill/>
          <a:ln w="28575" cap="flat" cmpd="sng">
            <a:solidFill>
              <a:srgbClr val="000000"/>
            </a:solidFill>
            <a:prstDash val="solid"/>
            <a:miter lim="400000"/>
            <a:headEnd type="none" w="sm" len="sm"/>
            <a:tailEnd type="stealth" w="med" len="med"/>
          </a:ln>
        </p:spPr>
      </p:cxnSp>
      <p:sp>
        <p:nvSpPr>
          <p:cNvPr id="564" name="Google Shape;564;p29"/>
          <p:cNvSpPr/>
          <p:nvPr/>
        </p:nvSpPr>
        <p:spPr>
          <a:xfrm>
            <a:off x="7934441" y="4722614"/>
            <a:ext cx="198000" cy="1980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565" name="Google Shape;565;p29"/>
          <p:cNvSpPr/>
          <p:nvPr/>
        </p:nvSpPr>
        <p:spPr>
          <a:xfrm>
            <a:off x="5840543" y="2558026"/>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cxnSp>
        <p:nvCxnSpPr>
          <p:cNvPr id="566" name="Google Shape;566;p29"/>
          <p:cNvCxnSpPr/>
          <p:nvPr/>
        </p:nvCxnSpPr>
        <p:spPr>
          <a:xfrm rot="10800000">
            <a:off x="6241924" y="2367470"/>
            <a:ext cx="0" cy="687120"/>
          </a:xfrm>
          <a:prstGeom prst="straightConnector1">
            <a:avLst/>
          </a:prstGeom>
          <a:noFill/>
          <a:ln w="28575" cap="flat" cmpd="sng">
            <a:solidFill>
              <a:srgbClr val="000000"/>
            </a:solidFill>
            <a:prstDash val="solid"/>
            <a:miter lim="400000"/>
            <a:headEnd type="none" w="sm" len="sm"/>
            <a:tailEnd type="stealth" w="med" len="med"/>
          </a:ln>
        </p:spPr>
      </p:cxnSp>
      <p:sp>
        <p:nvSpPr>
          <p:cNvPr id="567" name="Google Shape;567;p29"/>
          <p:cNvSpPr/>
          <p:nvPr/>
        </p:nvSpPr>
        <p:spPr>
          <a:xfrm>
            <a:off x="6146281" y="2589014"/>
            <a:ext cx="198000" cy="1980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568" name="Google Shape;568;p29"/>
          <p:cNvSpPr txBox="1"/>
          <p:nvPr/>
        </p:nvSpPr>
        <p:spPr>
          <a:xfrm>
            <a:off x="6389950" y="2553064"/>
            <a:ext cx="834240" cy="244800"/>
          </a:xfrm>
          <a:prstGeom prst="rect">
            <a:avLst/>
          </a:prstGeom>
          <a:solidFill>
            <a:srgbClr val="FFFFFF"/>
          </a:solid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情報の流れ</a:t>
            </a:r>
            <a:endParaRPr sz="1120">
              <a:solidFill>
                <a:srgbClr val="000000"/>
              </a:solidFill>
              <a:latin typeface="Arial"/>
              <a:ea typeface="Arial"/>
              <a:cs typeface="Arial"/>
              <a:sym typeface="Arial"/>
            </a:endParaRPr>
          </a:p>
        </p:txBody>
      </p:sp>
      <p:sp>
        <p:nvSpPr>
          <p:cNvPr id="569" name="Google Shape;569;p29"/>
          <p:cNvSpPr txBox="1"/>
          <p:nvPr/>
        </p:nvSpPr>
        <p:spPr>
          <a:xfrm>
            <a:off x="6367118" y="4746360"/>
            <a:ext cx="402720" cy="167760"/>
          </a:xfrm>
          <a:prstGeom prst="rect">
            <a:avLst/>
          </a:prstGeom>
          <a:solidFill>
            <a:srgbClr val="FFFFFF"/>
          </a:solid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売上</a:t>
            </a:r>
            <a:endParaRPr sz="1120">
              <a:solidFill>
                <a:srgbClr val="000000"/>
              </a:solidFill>
              <a:latin typeface="Arial"/>
              <a:ea typeface="Arial"/>
              <a:cs typeface="Arial"/>
              <a:sym typeface="Arial"/>
            </a:endParaRPr>
          </a:p>
        </p:txBody>
      </p:sp>
      <p:cxnSp>
        <p:nvCxnSpPr>
          <p:cNvPr id="570" name="Google Shape;570;p29"/>
          <p:cNvCxnSpPr/>
          <p:nvPr/>
        </p:nvCxnSpPr>
        <p:spPr>
          <a:xfrm rot="10800000">
            <a:off x="6231896" y="4461520"/>
            <a:ext cx="0" cy="729600"/>
          </a:xfrm>
          <a:prstGeom prst="straightConnector1">
            <a:avLst/>
          </a:prstGeom>
          <a:noFill/>
          <a:ln w="28575" cap="flat" cmpd="sng">
            <a:solidFill>
              <a:srgbClr val="000000"/>
            </a:solidFill>
            <a:prstDash val="solid"/>
            <a:miter lim="400000"/>
            <a:headEnd type="stealth" w="sm" len="sm"/>
            <a:tailEnd type="none" w="sm" len="sm"/>
          </a:ln>
        </p:spPr>
      </p:cxnSp>
      <p:sp>
        <p:nvSpPr>
          <p:cNvPr id="571" name="Google Shape;571;p29"/>
          <p:cNvSpPr/>
          <p:nvPr/>
        </p:nvSpPr>
        <p:spPr>
          <a:xfrm>
            <a:off x="6125040" y="4730080"/>
            <a:ext cx="213600" cy="21960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sp>
        <p:nvSpPr>
          <p:cNvPr id="572" name="Google Shape;572;p29"/>
          <p:cNvSpPr/>
          <p:nvPr/>
        </p:nvSpPr>
        <p:spPr>
          <a:xfrm>
            <a:off x="2209384" y="3392921"/>
            <a:ext cx="1429920" cy="560400"/>
          </a:xfrm>
          <a:prstGeom prst="wedgeRoundRectCallout">
            <a:avLst>
              <a:gd name="adj1" fmla="val 59677"/>
              <a:gd name="adj2" fmla="val 23791"/>
              <a:gd name="adj3" fmla="val 0"/>
            </a:avLst>
          </a:prstGeom>
          <a:solidFill>
            <a:srgbClr val="DDDDDD"/>
          </a:solidFill>
          <a:ln>
            <a:noFill/>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573" name="Google Shape;573;p29"/>
          <p:cNvSpPr txBox="1"/>
          <p:nvPr/>
        </p:nvSpPr>
        <p:spPr>
          <a:xfrm>
            <a:off x="2284239" y="3422300"/>
            <a:ext cx="1323360" cy="487920"/>
          </a:xfrm>
          <a:prstGeom prst="rect">
            <a:avLst/>
          </a:prstGeom>
          <a:noFill/>
          <a:ln>
            <a:noFill/>
          </a:ln>
        </p:spPr>
        <p:txBody>
          <a:bodyPr spcFirstLastPara="1" wrap="square" lIns="28920" tIns="28920" rIns="28920" bIns="28920" anchor="ctr" anchorCtr="0">
            <a:noAutofit/>
          </a:bodyPr>
          <a:lstStyle/>
          <a:p>
            <a:pPr>
              <a:buClr>
                <a:srgbClr val="000000"/>
              </a:buClr>
              <a:buSzPts val="1000"/>
            </a:pPr>
            <a:r>
              <a:rPr lang="ja" altLang="en-US" sz="960">
                <a:solidFill>
                  <a:srgbClr val="000000"/>
                </a:solidFill>
                <a:latin typeface="Arial"/>
                <a:ea typeface="Arial"/>
                <a:cs typeface="Arial"/>
                <a:sym typeface="Arial"/>
              </a:rPr>
              <a:t>ビジネスモデルで重要な情報を補足コメントとして入れる</a:t>
            </a:r>
            <a:endParaRPr sz="960">
              <a:solidFill>
                <a:srgbClr val="000000"/>
              </a:solidFill>
              <a:latin typeface="Arial"/>
              <a:ea typeface="Arial"/>
              <a:cs typeface="Arial"/>
              <a:sym typeface="Arial"/>
            </a:endParaRPr>
          </a:p>
        </p:txBody>
      </p:sp>
      <p:sp>
        <p:nvSpPr>
          <p:cNvPr id="574" name="Google Shape;574;p29"/>
          <p:cNvSpPr/>
          <p:nvPr/>
        </p:nvSpPr>
        <p:spPr>
          <a:xfrm>
            <a:off x="9139254" y="2237310"/>
            <a:ext cx="1378560" cy="560400"/>
          </a:xfrm>
          <a:prstGeom prst="wedgeRoundRectCallout">
            <a:avLst>
              <a:gd name="adj1" fmla="val -57180"/>
              <a:gd name="adj2" fmla="val 22589"/>
              <a:gd name="adj3" fmla="val 0"/>
            </a:avLst>
          </a:prstGeom>
          <a:solidFill>
            <a:srgbClr val="DDDDDD"/>
          </a:solidFill>
          <a:ln>
            <a:noFill/>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575" name="Google Shape;575;p29"/>
          <p:cNvSpPr txBox="1"/>
          <p:nvPr/>
        </p:nvSpPr>
        <p:spPr>
          <a:xfrm>
            <a:off x="9192190" y="2278380"/>
            <a:ext cx="1335600" cy="487920"/>
          </a:xfrm>
          <a:prstGeom prst="rect">
            <a:avLst/>
          </a:prstGeom>
          <a:noFill/>
          <a:ln>
            <a:noFill/>
          </a:ln>
        </p:spPr>
        <p:txBody>
          <a:bodyPr spcFirstLastPara="1" wrap="square" lIns="28920" tIns="28920" rIns="28920" bIns="28920" anchor="ctr" anchorCtr="0">
            <a:noAutofit/>
          </a:bodyPr>
          <a:lstStyle/>
          <a:p>
            <a:r>
              <a:rPr lang="ja" altLang="en-US" sz="960">
                <a:solidFill>
                  <a:srgbClr val="000000"/>
                </a:solidFill>
                <a:latin typeface="Arial"/>
                <a:ea typeface="Arial"/>
                <a:cs typeface="Arial"/>
                <a:sym typeface="Arial"/>
              </a:rPr>
              <a:t>ビジネスモデルで重要な情報を補足コメントとして入れる</a:t>
            </a:r>
            <a:endParaRPr sz="960">
              <a:solidFill>
                <a:srgbClr val="000000"/>
              </a:solidFill>
              <a:latin typeface="Arial"/>
              <a:ea typeface="Arial"/>
              <a:cs typeface="Arial"/>
              <a:sym typeface="Arial"/>
            </a:endParaRPr>
          </a:p>
        </p:txBody>
      </p:sp>
      <p:cxnSp>
        <p:nvCxnSpPr>
          <p:cNvPr id="576" name="Google Shape;576;p29"/>
          <p:cNvCxnSpPr/>
          <p:nvPr/>
        </p:nvCxnSpPr>
        <p:spPr>
          <a:xfrm>
            <a:off x="595740" y="762000"/>
            <a:ext cx="11000400" cy="0"/>
          </a:xfrm>
          <a:prstGeom prst="straightConnector1">
            <a:avLst/>
          </a:prstGeom>
          <a:noFill/>
          <a:ln w="9525" cap="flat" cmpd="sng">
            <a:solidFill>
              <a:srgbClr val="000000"/>
            </a:solidFill>
            <a:prstDash val="solid"/>
            <a:miter lim="400000"/>
            <a:headEnd type="none" w="sm" len="sm"/>
            <a:tailEnd type="none" w="sm" len="sm"/>
          </a:ln>
        </p:spPr>
      </p:cxnSp>
      <p:grpSp>
        <p:nvGrpSpPr>
          <p:cNvPr id="577" name="Google Shape;577;p29"/>
          <p:cNvGrpSpPr/>
          <p:nvPr/>
        </p:nvGrpSpPr>
        <p:grpSpPr>
          <a:xfrm>
            <a:off x="7725452" y="1028259"/>
            <a:ext cx="552289" cy="1022489"/>
            <a:chOff x="-1" y="0"/>
            <a:chExt cx="946737" cy="1704148"/>
          </a:xfrm>
        </p:grpSpPr>
        <p:sp>
          <p:nvSpPr>
            <p:cNvPr id="578" name="Google Shape;578;p29"/>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579" name="Google Shape;579;p29"/>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sp>
        <p:nvSpPr>
          <p:cNvPr id="580" name="Google Shape;580;p29"/>
          <p:cNvSpPr txBox="1"/>
          <p:nvPr/>
        </p:nvSpPr>
        <p:spPr>
          <a:xfrm>
            <a:off x="7224234" y="2107509"/>
            <a:ext cx="1635600" cy="243840"/>
          </a:xfrm>
          <a:prstGeom prst="rect">
            <a:avLst/>
          </a:prstGeom>
          <a:solidFill>
            <a:srgbClr val="FFFFFF"/>
          </a:solidFill>
          <a:ln>
            <a:noFill/>
          </a:ln>
        </p:spPr>
        <p:txBody>
          <a:bodyPr spcFirstLastPara="1" wrap="square" lIns="28920" tIns="28920" rIns="28920" bIns="28920" anchor="ctr" anchorCtr="0">
            <a:noAutofit/>
          </a:bodyPr>
          <a:lstStyle/>
          <a:p>
            <a:pPr algn="ctr">
              <a:buClr>
                <a:srgbClr val="000000"/>
              </a:buClr>
              <a:buSzPts val="1800"/>
            </a:pPr>
            <a:r>
              <a:rPr lang="ja" altLang="en-US" sz="1440" b="1">
                <a:solidFill>
                  <a:srgbClr val="000000"/>
                </a:solidFill>
                <a:latin typeface="Arial"/>
                <a:ea typeface="Arial"/>
                <a:cs typeface="Arial"/>
                <a:sym typeface="Arial"/>
              </a:rPr>
              <a:t>関係者など</a:t>
            </a:r>
            <a:endParaRPr sz="800" b="1">
              <a:solidFill>
                <a:srgbClr val="000000"/>
              </a:solidFill>
              <a:latin typeface="Arial"/>
              <a:ea typeface="Arial"/>
              <a:cs typeface="Arial"/>
              <a:sym typeface="Arial"/>
            </a:endParaRPr>
          </a:p>
        </p:txBody>
      </p:sp>
      <p:grpSp>
        <p:nvGrpSpPr>
          <p:cNvPr id="581" name="Google Shape;581;p29"/>
          <p:cNvGrpSpPr/>
          <p:nvPr/>
        </p:nvGrpSpPr>
        <p:grpSpPr>
          <a:xfrm>
            <a:off x="7746773" y="3141870"/>
            <a:ext cx="571440" cy="1011600"/>
            <a:chOff x="7155962" y="1384607"/>
            <a:chExt cx="714300" cy="1264500"/>
          </a:xfrm>
        </p:grpSpPr>
        <p:sp>
          <p:nvSpPr>
            <p:cNvPr id="582" name="Google Shape;582;p29"/>
            <p:cNvSpPr/>
            <p:nvPr/>
          </p:nvSpPr>
          <p:spPr>
            <a:xfrm>
              <a:off x="7167935" y="1716206"/>
              <a:ext cx="690300" cy="909900"/>
            </a:xfrm>
            <a:prstGeom prst="rect">
              <a:avLst/>
            </a:prstGeom>
            <a:solidFill>
              <a:srgbClr val="CBECFA"/>
            </a:solidFill>
            <a:ln>
              <a:noFill/>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583" name="Google Shape;583;p29"/>
            <p:cNvSpPr/>
            <p:nvPr/>
          </p:nvSpPr>
          <p:spPr>
            <a:xfrm>
              <a:off x="7167935" y="1384607"/>
              <a:ext cx="690300" cy="1264500"/>
            </a:xfrm>
            <a:prstGeom prst="rect">
              <a:avLst/>
            </a:prstGeom>
            <a:no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cxnSp>
          <p:nvCxnSpPr>
            <p:cNvPr id="584" name="Google Shape;584;p29"/>
            <p:cNvCxnSpPr/>
            <p:nvPr/>
          </p:nvCxnSpPr>
          <p:spPr>
            <a:xfrm>
              <a:off x="7155962" y="1725294"/>
              <a:ext cx="714300" cy="0"/>
            </a:xfrm>
            <a:prstGeom prst="straightConnector1">
              <a:avLst/>
            </a:prstGeom>
            <a:noFill/>
            <a:ln w="19050" cap="flat" cmpd="sng">
              <a:solidFill>
                <a:srgbClr val="000000"/>
              </a:solidFill>
              <a:prstDash val="solid"/>
              <a:miter lim="400000"/>
              <a:headEnd type="none" w="sm" len="sm"/>
              <a:tailEnd type="none" w="sm" len="sm"/>
            </a:ln>
          </p:spPr>
        </p:cxnSp>
      </p:grpSp>
      <p:sp>
        <p:nvSpPr>
          <p:cNvPr id="585" name="Google Shape;585;p29"/>
          <p:cNvSpPr/>
          <p:nvPr/>
        </p:nvSpPr>
        <p:spPr>
          <a:xfrm>
            <a:off x="3837683" y="3399065"/>
            <a:ext cx="599520" cy="615840"/>
          </a:xfrm>
          <a:prstGeom prst="ellipse">
            <a:avLst/>
          </a:prstGeom>
          <a:solidFill>
            <a:srgbClr val="D4FCA9"/>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586" name="Google Shape;586;p29"/>
          <p:cNvSpPr/>
          <p:nvPr/>
        </p:nvSpPr>
        <p:spPr>
          <a:xfrm>
            <a:off x="6926130" y="3566845"/>
            <a:ext cx="198000" cy="1980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cxnSp>
        <p:nvCxnSpPr>
          <p:cNvPr id="587" name="Google Shape;587;p29"/>
          <p:cNvCxnSpPr/>
          <p:nvPr/>
        </p:nvCxnSpPr>
        <p:spPr>
          <a:xfrm rot="10800000">
            <a:off x="8031182" y="2327920"/>
            <a:ext cx="0" cy="729600"/>
          </a:xfrm>
          <a:prstGeom prst="straightConnector1">
            <a:avLst/>
          </a:prstGeom>
          <a:noFill/>
          <a:ln w="28575" cap="flat" cmpd="sng">
            <a:solidFill>
              <a:srgbClr val="000000"/>
            </a:solidFill>
            <a:prstDash val="solid"/>
            <a:miter lim="400000"/>
            <a:headEnd type="none" w="sm" len="sm"/>
            <a:tailEnd type="stealth" w="med" len="med"/>
          </a:ln>
        </p:spPr>
      </p:cxnSp>
      <p:sp>
        <p:nvSpPr>
          <p:cNvPr id="588" name="Google Shape;588;p29"/>
          <p:cNvSpPr/>
          <p:nvPr/>
        </p:nvSpPr>
        <p:spPr>
          <a:xfrm>
            <a:off x="7935539" y="2589014"/>
            <a:ext cx="198000" cy="1980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cxnSp>
        <p:nvCxnSpPr>
          <p:cNvPr id="589" name="Google Shape;589;p29"/>
          <p:cNvCxnSpPr/>
          <p:nvPr/>
        </p:nvCxnSpPr>
        <p:spPr>
          <a:xfrm>
            <a:off x="6562900" y="1567893"/>
            <a:ext cx="960000" cy="0"/>
          </a:xfrm>
          <a:prstGeom prst="straightConnector1">
            <a:avLst/>
          </a:prstGeom>
          <a:noFill/>
          <a:ln w="28575" cap="flat" cmpd="sng">
            <a:solidFill>
              <a:srgbClr val="000000"/>
            </a:solidFill>
            <a:prstDash val="solid"/>
            <a:miter lim="400000"/>
            <a:headEnd type="stealth" w="med" len="med"/>
            <a:tailEnd type="none" w="sm" len="sm"/>
          </a:ln>
        </p:spPr>
      </p:cxnSp>
      <p:sp>
        <p:nvSpPr>
          <p:cNvPr id="590" name="Google Shape;590;p29"/>
          <p:cNvSpPr/>
          <p:nvPr/>
        </p:nvSpPr>
        <p:spPr>
          <a:xfrm>
            <a:off x="6926130" y="1471138"/>
            <a:ext cx="198000" cy="198000"/>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591" name="Google Shape;591;p29"/>
          <p:cNvSpPr txBox="1"/>
          <p:nvPr/>
        </p:nvSpPr>
        <p:spPr>
          <a:xfrm>
            <a:off x="6656856" y="1722690"/>
            <a:ext cx="834240" cy="244800"/>
          </a:xfrm>
          <a:prstGeom prst="rect">
            <a:avLst/>
          </a:prstGeom>
          <a:solidFill>
            <a:srgbClr val="FFFFFF"/>
          </a:solid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情報の流れ</a:t>
            </a:r>
            <a:endParaRPr sz="1120">
              <a:solidFill>
                <a:srgbClr val="000000"/>
              </a:solidFill>
              <a:latin typeface="Arial"/>
              <a:ea typeface="Arial"/>
              <a:cs typeface="Arial"/>
              <a:sym typeface="Arial"/>
            </a:endParaRPr>
          </a:p>
        </p:txBody>
      </p:sp>
      <p:sp>
        <p:nvSpPr>
          <p:cNvPr id="592" name="Google Shape;592;p29"/>
          <p:cNvSpPr txBox="1"/>
          <p:nvPr/>
        </p:nvSpPr>
        <p:spPr>
          <a:xfrm>
            <a:off x="6656856" y="3294470"/>
            <a:ext cx="834240" cy="244800"/>
          </a:xfrm>
          <a:prstGeom prst="rect">
            <a:avLst/>
          </a:prstGeom>
          <a:solidFill>
            <a:srgbClr val="FFFFFF"/>
          </a:solid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情報の流れ</a:t>
            </a:r>
            <a:endParaRPr sz="1120">
              <a:solidFill>
                <a:srgbClr val="000000"/>
              </a:solidFill>
              <a:latin typeface="Arial"/>
              <a:ea typeface="Arial"/>
              <a:cs typeface="Arial"/>
              <a:sym typeface="Arial"/>
            </a:endParaRPr>
          </a:p>
        </p:txBody>
      </p:sp>
      <p:sp>
        <p:nvSpPr>
          <p:cNvPr id="593" name="Google Shape;593;p29"/>
          <p:cNvSpPr txBox="1"/>
          <p:nvPr/>
        </p:nvSpPr>
        <p:spPr>
          <a:xfrm>
            <a:off x="4711917" y="5903026"/>
            <a:ext cx="853920" cy="290640"/>
          </a:xfrm>
          <a:prstGeom prst="rect">
            <a:avLst/>
          </a:prstGeom>
          <a:solidFill>
            <a:srgbClr val="FFFFFF"/>
          </a:solidFill>
          <a:ln>
            <a:noFill/>
          </a:ln>
        </p:spPr>
        <p:txBody>
          <a:bodyPr spcFirstLastPara="1" wrap="square" lIns="28920" tIns="28920" rIns="28920" bIns="28920" anchor="ctr" anchorCtr="0">
            <a:noAutofit/>
          </a:bodyPr>
          <a:lstStyle/>
          <a:p>
            <a:r>
              <a:rPr lang="ja" altLang="en-US" sz="1120">
                <a:solidFill>
                  <a:srgbClr val="000000"/>
                </a:solidFill>
                <a:latin typeface="Arial"/>
                <a:ea typeface="Arial"/>
                <a:cs typeface="Arial"/>
                <a:sym typeface="Arial"/>
              </a:rPr>
              <a:t>カネの流れ</a:t>
            </a:r>
            <a:endParaRPr sz="1120">
              <a:solidFill>
                <a:srgbClr val="000000"/>
              </a:solidFill>
              <a:latin typeface="Arial"/>
              <a:ea typeface="Arial"/>
              <a:cs typeface="Arial"/>
              <a:sym typeface="Arial"/>
            </a:endParaRPr>
          </a:p>
        </p:txBody>
      </p:sp>
      <p:sp>
        <p:nvSpPr>
          <p:cNvPr id="594" name="Google Shape;594;p29"/>
          <p:cNvSpPr txBox="1"/>
          <p:nvPr/>
        </p:nvSpPr>
        <p:spPr>
          <a:xfrm>
            <a:off x="6679113" y="5903026"/>
            <a:ext cx="853920" cy="290640"/>
          </a:xfrm>
          <a:prstGeom prst="rect">
            <a:avLst/>
          </a:prstGeom>
          <a:solidFill>
            <a:srgbClr val="FFFFFF"/>
          </a:solidFill>
          <a:ln>
            <a:noFill/>
          </a:ln>
        </p:spPr>
        <p:txBody>
          <a:bodyPr spcFirstLastPara="1" wrap="square" lIns="28920" tIns="28920" rIns="28920" bIns="28920" anchor="ctr" anchorCtr="0">
            <a:noAutofit/>
          </a:bodyPr>
          <a:lstStyle/>
          <a:p>
            <a:r>
              <a:rPr lang="ja" altLang="en-US" sz="1120">
                <a:solidFill>
                  <a:srgbClr val="000000"/>
                </a:solidFill>
                <a:latin typeface="Arial"/>
                <a:ea typeface="Arial"/>
                <a:cs typeface="Arial"/>
                <a:sym typeface="Arial"/>
              </a:rPr>
              <a:t>カネの流れ</a:t>
            </a:r>
            <a:endParaRPr sz="1120">
              <a:solidFill>
                <a:srgbClr val="000000"/>
              </a:solidFill>
              <a:latin typeface="Arial"/>
              <a:ea typeface="Arial"/>
              <a:cs typeface="Arial"/>
              <a:sym typeface="Arial"/>
            </a:endParaRPr>
          </a:p>
        </p:txBody>
      </p:sp>
      <p:sp>
        <p:nvSpPr>
          <p:cNvPr id="595" name="Google Shape;595;p29"/>
          <p:cNvSpPr txBox="1"/>
          <p:nvPr/>
        </p:nvSpPr>
        <p:spPr>
          <a:xfrm>
            <a:off x="8214260" y="4641922"/>
            <a:ext cx="868800" cy="327600"/>
          </a:xfrm>
          <a:prstGeom prst="rect">
            <a:avLst/>
          </a:prstGeom>
          <a:solidFill>
            <a:srgbClr val="FFFFFF"/>
          </a:solid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情報の流れ</a:t>
            </a:r>
            <a:endParaRPr sz="1120">
              <a:solidFill>
                <a:srgbClr val="000000"/>
              </a:solidFill>
              <a:latin typeface="Arial"/>
              <a:ea typeface="Arial"/>
              <a:cs typeface="Arial"/>
              <a:sym typeface="Arial"/>
            </a:endParaRPr>
          </a:p>
        </p:txBody>
      </p:sp>
      <p:sp>
        <p:nvSpPr>
          <p:cNvPr id="596" name="Google Shape;596;p29"/>
          <p:cNvSpPr txBox="1"/>
          <p:nvPr/>
        </p:nvSpPr>
        <p:spPr>
          <a:xfrm>
            <a:off x="4965277" y="2522143"/>
            <a:ext cx="783120" cy="290640"/>
          </a:xfrm>
          <a:prstGeom prst="rect">
            <a:avLst/>
          </a:prstGeom>
          <a:solidFill>
            <a:srgbClr val="FFFFFF"/>
          </a:solidFill>
          <a:ln>
            <a:noFill/>
          </a:ln>
        </p:spPr>
        <p:txBody>
          <a:bodyPr spcFirstLastPara="1" wrap="square" lIns="28920" tIns="28920" rIns="28920" bIns="28920" anchor="ctr" anchorCtr="0">
            <a:noAutofit/>
          </a:bodyPr>
          <a:lstStyle/>
          <a:p>
            <a:r>
              <a:rPr lang="ja" altLang="en-US" sz="1120">
                <a:solidFill>
                  <a:srgbClr val="000000"/>
                </a:solidFill>
                <a:latin typeface="Arial"/>
                <a:ea typeface="Arial"/>
                <a:cs typeface="Arial"/>
                <a:sym typeface="Arial"/>
              </a:rPr>
              <a:t>カネの流れ</a:t>
            </a:r>
            <a:endParaRPr sz="1120">
              <a:solidFill>
                <a:srgbClr val="000000"/>
              </a:solidFill>
              <a:latin typeface="Arial"/>
              <a:ea typeface="Arial"/>
              <a:cs typeface="Arial"/>
              <a:sym typeface="Arial"/>
            </a:endParaRPr>
          </a:p>
        </p:txBody>
      </p:sp>
      <p:sp>
        <p:nvSpPr>
          <p:cNvPr id="597" name="Google Shape;597;p29"/>
          <p:cNvSpPr/>
          <p:nvPr/>
        </p:nvSpPr>
        <p:spPr>
          <a:xfrm rot="-5400000" flipH="1">
            <a:off x="3849674" y="1520073"/>
            <a:ext cx="1920629" cy="1628165"/>
          </a:xfrm>
          <a:custGeom>
            <a:avLst/>
            <a:gdLst/>
            <a:ahLst/>
            <a:cxnLst/>
            <a:rect l="l" t="t" r="r" b="b"/>
            <a:pathLst>
              <a:path w="21600" h="21600" extrusionOk="0">
                <a:moveTo>
                  <a:pt x="21600" y="0"/>
                </a:moveTo>
                <a:lnTo>
                  <a:pt x="0" y="0"/>
                </a:lnTo>
                <a:lnTo>
                  <a:pt x="0" y="21600"/>
                </a:lnTo>
              </a:path>
            </a:pathLst>
          </a:custGeom>
          <a:noFill/>
          <a:ln w="28575" cap="flat" cmpd="sng">
            <a:solidFill>
              <a:srgbClr val="000000"/>
            </a:solidFill>
            <a:prstDash val="solid"/>
            <a:miter lim="400000"/>
            <a:headEnd type="stealth" w="med" len="med"/>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598" name="Google Shape;598;p29"/>
          <p:cNvSpPr/>
          <p:nvPr/>
        </p:nvSpPr>
        <p:spPr>
          <a:xfrm>
            <a:off x="3901518" y="2579060"/>
            <a:ext cx="205200" cy="21096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sp>
        <p:nvSpPr>
          <p:cNvPr id="599" name="Google Shape;599;p29"/>
          <p:cNvSpPr txBox="1"/>
          <p:nvPr/>
        </p:nvSpPr>
        <p:spPr>
          <a:xfrm>
            <a:off x="3114958" y="2797841"/>
            <a:ext cx="853920" cy="290640"/>
          </a:xfrm>
          <a:prstGeom prst="rect">
            <a:avLst/>
          </a:prstGeom>
          <a:solidFill>
            <a:srgbClr val="FFFFFF"/>
          </a:solid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カネの流れ</a:t>
            </a:r>
            <a:endParaRPr sz="1120">
              <a:solidFill>
                <a:srgbClr val="000000"/>
              </a:solidFill>
              <a:latin typeface="Arial"/>
              <a:ea typeface="Arial"/>
              <a:cs typeface="Arial"/>
              <a:sym typeface="Arial"/>
            </a:endParaRPr>
          </a:p>
        </p:txBody>
      </p:sp>
      <p:sp>
        <p:nvSpPr>
          <p:cNvPr id="600" name="Google Shape;600;p29"/>
          <p:cNvSpPr/>
          <p:nvPr/>
        </p:nvSpPr>
        <p:spPr>
          <a:xfrm rot="-5400000" flipH="1">
            <a:off x="4178697" y="1849094"/>
            <a:ext cx="1571789" cy="1318982"/>
          </a:xfrm>
          <a:custGeom>
            <a:avLst/>
            <a:gdLst/>
            <a:ahLst/>
            <a:cxnLst/>
            <a:rect l="l" t="t" r="r" b="b"/>
            <a:pathLst>
              <a:path w="21600" h="21600" extrusionOk="0">
                <a:moveTo>
                  <a:pt x="21600" y="0"/>
                </a:moveTo>
                <a:lnTo>
                  <a:pt x="0" y="0"/>
                </a:lnTo>
                <a:lnTo>
                  <a:pt x="0" y="21600"/>
                </a:lnTo>
              </a:path>
            </a:pathLst>
          </a:custGeom>
          <a:noFill/>
          <a:ln w="28575" cap="flat" cmpd="sng">
            <a:solidFill>
              <a:srgbClr val="000000"/>
            </a:solidFill>
            <a:prstDash val="solid"/>
            <a:miter lim="400000"/>
            <a:headEnd type="none" w="sm" len="sm"/>
            <a:tailEnd type="stealth" w="med" len="med"/>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601" name="Google Shape;601;p29"/>
          <p:cNvSpPr/>
          <p:nvPr/>
        </p:nvSpPr>
        <p:spPr>
          <a:xfrm>
            <a:off x="4200433" y="2579588"/>
            <a:ext cx="205200" cy="210960"/>
          </a:xfrm>
          <a:prstGeom prst="ellipse">
            <a:avLst/>
          </a:prstGeom>
          <a:solidFill>
            <a:srgbClr val="D4FCA9"/>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602" name="Google Shape;602;p29"/>
          <p:cNvSpPr txBox="1"/>
          <p:nvPr/>
        </p:nvSpPr>
        <p:spPr>
          <a:xfrm>
            <a:off x="4358550" y="2789661"/>
            <a:ext cx="853920" cy="290640"/>
          </a:xfrm>
          <a:prstGeom prst="rect">
            <a:avLst/>
          </a:prstGeom>
          <a:solidFill>
            <a:srgbClr val="FFFFFF"/>
          </a:solidFill>
          <a:ln>
            <a:noFill/>
          </a:ln>
        </p:spPr>
        <p:txBody>
          <a:bodyPr spcFirstLastPara="1" wrap="square" lIns="28920" tIns="28920" rIns="28920" bIns="28920" anchor="ctr" anchorCtr="0">
            <a:noAutofit/>
          </a:bodyPr>
          <a:lstStyle/>
          <a:p>
            <a:pPr>
              <a:buClr>
                <a:srgbClr val="000000"/>
              </a:buClr>
              <a:buSzPts val="1000"/>
            </a:pPr>
            <a:r>
              <a:rPr lang="ja" altLang="en-US" sz="1120">
                <a:solidFill>
                  <a:srgbClr val="000000"/>
                </a:solidFill>
                <a:latin typeface="Arial"/>
                <a:ea typeface="Arial"/>
                <a:cs typeface="Arial"/>
                <a:sym typeface="Arial"/>
              </a:rPr>
              <a:t>モノの流れ</a:t>
            </a:r>
            <a:endParaRPr sz="1120">
              <a:solidFill>
                <a:srgbClr val="000000"/>
              </a:solidFill>
              <a:latin typeface="Arial"/>
              <a:ea typeface="Arial"/>
              <a:cs typeface="Arial"/>
              <a:sym typeface="Arial"/>
            </a:endParaRPr>
          </a:p>
        </p:txBody>
      </p:sp>
      <p:sp>
        <p:nvSpPr>
          <p:cNvPr id="603" name="Google Shape;603;p29"/>
          <p:cNvSpPr/>
          <p:nvPr/>
        </p:nvSpPr>
        <p:spPr>
          <a:xfrm>
            <a:off x="681454" y="182025"/>
            <a:ext cx="2158560" cy="418560"/>
          </a:xfrm>
          <a:prstGeom prst="rect">
            <a:avLst/>
          </a:prstGeom>
          <a:noFill/>
          <a:ln>
            <a:noFill/>
          </a:ln>
        </p:spPr>
        <p:txBody>
          <a:bodyPr spcFirstLastPara="1" wrap="square" lIns="73140" tIns="36560" rIns="73140" bIns="36560" anchor="t" anchorCtr="0">
            <a:noAutofit/>
          </a:bodyPr>
          <a:lstStyle/>
          <a:p>
            <a:r>
              <a:rPr lang="en-US" altLang="ja" sz="1120">
                <a:solidFill>
                  <a:srgbClr val="000000"/>
                </a:solidFill>
                <a:latin typeface="Arial"/>
                <a:ea typeface="Arial"/>
                <a:cs typeface="Arial"/>
                <a:sym typeface="Arial"/>
              </a:rPr>
              <a:t>※</a:t>
            </a:r>
            <a:r>
              <a:rPr lang="ja" altLang="en-US" sz="1120">
                <a:solidFill>
                  <a:srgbClr val="000000"/>
                </a:solidFill>
                <a:latin typeface="Arial"/>
                <a:ea typeface="Arial"/>
                <a:cs typeface="Arial"/>
                <a:sym typeface="Arial"/>
              </a:rPr>
              <a:t>こちらのシートをコピーして</a:t>
            </a:r>
            <a:endParaRPr sz="1120">
              <a:solidFill>
                <a:srgbClr val="000000"/>
              </a:solidFill>
              <a:latin typeface="Arial"/>
              <a:ea typeface="Arial"/>
              <a:cs typeface="Arial"/>
              <a:sym typeface="Arial"/>
            </a:endParaRPr>
          </a:p>
          <a:p>
            <a:r>
              <a:rPr lang="ja" altLang="en-US" sz="1120">
                <a:solidFill>
                  <a:srgbClr val="000000"/>
                </a:solidFill>
                <a:latin typeface="Arial"/>
                <a:ea typeface="Arial"/>
                <a:cs typeface="Arial"/>
                <a:sym typeface="Arial"/>
              </a:rPr>
              <a:t>編集すると便利です</a:t>
            </a:r>
            <a:endParaRPr sz="1440"/>
          </a:p>
        </p:txBody>
      </p:sp>
      <p:sp>
        <p:nvSpPr>
          <p:cNvPr id="604" name="Google Shape;604;p29"/>
          <p:cNvSpPr/>
          <p:nvPr/>
        </p:nvSpPr>
        <p:spPr>
          <a:xfrm>
            <a:off x="5798718" y="3140653"/>
            <a:ext cx="552240" cy="1011600"/>
          </a:xfrm>
          <a:prstGeom prst="rect">
            <a:avLst/>
          </a:prstGeom>
          <a:no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nSpc>
                <a:spcPct val="50000"/>
              </a:lnSpc>
              <a:buClr>
                <a:srgbClr val="000000"/>
              </a:buClr>
              <a:buSzPts val="3400"/>
            </a:pPr>
            <a:endParaRPr sz="272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FB5D8-B134-9857-AFCF-4F06F230033F}"/>
              </a:ext>
            </a:extLst>
          </p:cNvPr>
          <p:cNvSpPr>
            <a:spLocks noGrp="1"/>
          </p:cNvSpPr>
          <p:nvPr>
            <p:ph type="title"/>
          </p:nvPr>
        </p:nvSpPr>
        <p:spPr/>
        <p:txBody>
          <a:bodyPr>
            <a:normAutofit fontScale="90000"/>
          </a:bodyPr>
          <a:lstStyle/>
          <a:p>
            <a:r>
              <a:rPr kumimoji="1" lang="en-US" altLang="ja-JP" dirty="0"/>
              <a:t>A-2. </a:t>
            </a:r>
            <a:r>
              <a:rPr kumimoji="1" lang="ja-JP" altLang="en-US" dirty="0"/>
              <a:t>新規事業概要</a:t>
            </a:r>
          </a:p>
        </p:txBody>
      </p:sp>
      <p:sp>
        <p:nvSpPr>
          <p:cNvPr id="4" name="スライド番号プレースホルダー 3">
            <a:extLst>
              <a:ext uri="{FF2B5EF4-FFF2-40B4-BE49-F238E27FC236}">
                <a16:creationId xmlns:a16="http://schemas.microsoft.com/office/drawing/2014/main" id="{14FD146C-0839-6D80-AB35-6C038E9F97D9}"/>
              </a:ext>
            </a:extLst>
          </p:cNvPr>
          <p:cNvSpPr>
            <a:spLocks noGrp="1"/>
          </p:cNvSpPr>
          <p:nvPr>
            <p:ph type="sldNum" sz="quarter" idx="12"/>
          </p:nvPr>
        </p:nvSpPr>
        <p:spPr/>
        <p:txBody>
          <a:bodyPr/>
          <a:lstStyle/>
          <a:p>
            <a:fld id="{AAE74741-446D-4801-B87C-EAF3B7DCD957}" type="slidenum">
              <a:rPr kumimoji="1" lang="ja-JP" altLang="en-US" smtClean="0"/>
              <a:t>3</a:t>
            </a:fld>
            <a:endParaRPr kumimoji="1" lang="ja-JP" altLang="en-US"/>
          </a:p>
        </p:txBody>
      </p:sp>
      <p:graphicFrame>
        <p:nvGraphicFramePr>
          <p:cNvPr id="8" name="表 8">
            <a:extLst>
              <a:ext uri="{FF2B5EF4-FFF2-40B4-BE49-F238E27FC236}">
                <a16:creationId xmlns:a16="http://schemas.microsoft.com/office/drawing/2014/main" id="{EA0F5998-7D8F-6801-98F6-96895DB8532F}"/>
              </a:ext>
            </a:extLst>
          </p:cNvPr>
          <p:cNvGraphicFramePr>
            <a:graphicFrameLocks noGrp="1"/>
          </p:cNvGraphicFramePr>
          <p:nvPr>
            <p:extLst>
              <p:ext uri="{D42A27DB-BD31-4B8C-83A1-F6EECF244321}">
                <p14:modId xmlns:p14="http://schemas.microsoft.com/office/powerpoint/2010/main" val="2529946257"/>
              </p:ext>
            </p:extLst>
          </p:nvPr>
        </p:nvGraphicFramePr>
        <p:xfrm>
          <a:off x="838200" y="1426683"/>
          <a:ext cx="10444843" cy="4762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④</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備考</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439200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11" name="四角形: 角を丸くする 10">
            <a:extLst>
              <a:ext uri="{FF2B5EF4-FFF2-40B4-BE49-F238E27FC236}">
                <a16:creationId xmlns:a16="http://schemas.microsoft.com/office/drawing/2014/main" id="{754801A3-C8EF-71C1-E69D-C53320A5AFD5}"/>
              </a:ext>
            </a:extLst>
          </p:cNvPr>
          <p:cNvSpPr/>
          <p:nvPr/>
        </p:nvSpPr>
        <p:spPr>
          <a:xfrm>
            <a:off x="8841921" y="648904"/>
            <a:ext cx="2441122" cy="408214"/>
          </a:xfrm>
          <a:prstGeom prst="roundRect">
            <a:avLst/>
          </a:prstGeom>
          <a:solidFill>
            <a:srgbClr val="5BB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提出用</a:t>
            </a:r>
          </a:p>
        </p:txBody>
      </p:sp>
      <p:sp>
        <p:nvSpPr>
          <p:cNvPr id="3" name="四角形: 角を丸くする 2">
            <a:extLst>
              <a:ext uri="{FF2B5EF4-FFF2-40B4-BE49-F238E27FC236}">
                <a16:creationId xmlns:a16="http://schemas.microsoft.com/office/drawing/2014/main" id="{A525D87E-4006-81EF-5AFC-A36F5E8D03FC}"/>
              </a:ext>
            </a:extLst>
          </p:cNvPr>
          <p:cNvSpPr/>
          <p:nvPr/>
        </p:nvSpPr>
        <p:spPr>
          <a:xfrm>
            <a:off x="6235490" y="647906"/>
            <a:ext cx="2441122" cy="40821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必須</a:t>
            </a:r>
            <a:endParaRPr kumimoji="1" lang="ja-JP" altLang="en-US" dirty="0"/>
          </a:p>
        </p:txBody>
      </p:sp>
    </p:spTree>
    <p:extLst>
      <p:ext uri="{BB962C8B-B14F-4D97-AF65-F5344CB8AC3E}">
        <p14:creationId xmlns:p14="http://schemas.microsoft.com/office/powerpoint/2010/main" val="62554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FB5D8-B134-9857-AFCF-4F06F230033F}"/>
              </a:ext>
            </a:extLst>
          </p:cNvPr>
          <p:cNvSpPr>
            <a:spLocks noGrp="1"/>
          </p:cNvSpPr>
          <p:nvPr>
            <p:ph type="title"/>
          </p:nvPr>
        </p:nvSpPr>
        <p:spPr/>
        <p:txBody>
          <a:bodyPr>
            <a:normAutofit fontScale="90000"/>
          </a:bodyPr>
          <a:lstStyle/>
          <a:p>
            <a:r>
              <a:rPr kumimoji="1" lang="en-US" altLang="ja-JP" dirty="0"/>
              <a:t>A-2. </a:t>
            </a:r>
            <a:r>
              <a:rPr kumimoji="1" lang="ja-JP" altLang="en-US" dirty="0"/>
              <a:t>新規事業概要</a:t>
            </a:r>
          </a:p>
        </p:txBody>
      </p:sp>
      <p:sp>
        <p:nvSpPr>
          <p:cNvPr id="4" name="スライド番号プレースホルダー 3">
            <a:extLst>
              <a:ext uri="{FF2B5EF4-FFF2-40B4-BE49-F238E27FC236}">
                <a16:creationId xmlns:a16="http://schemas.microsoft.com/office/drawing/2014/main" id="{14FD146C-0839-6D80-AB35-6C038E9F97D9}"/>
              </a:ext>
            </a:extLst>
          </p:cNvPr>
          <p:cNvSpPr>
            <a:spLocks noGrp="1"/>
          </p:cNvSpPr>
          <p:nvPr>
            <p:ph type="sldNum" sz="quarter" idx="12"/>
          </p:nvPr>
        </p:nvSpPr>
        <p:spPr/>
        <p:txBody>
          <a:bodyPr/>
          <a:lstStyle/>
          <a:p>
            <a:fld id="{AAE74741-446D-4801-B87C-EAF3B7DCD957}" type="slidenum">
              <a:rPr kumimoji="1" lang="ja-JP" altLang="en-US" smtClean="0"/>
              <a:t>4</a:t>
            </a:fld>
            <a:endParaRPr kumimoji="1" lang="ja-JP" altLang="en-US"/>
          </a:p>
        </p:txBody>
      </p:sp>
      <p:sp>
        <p:nvSpPr>
          <p:cNvPr id="11" name="四角形: 角を丸くする 10">
            <a:extLst>
              <a:ext uri="{FF2B5EF4-FFF2-40B4-BE49-F238E27FC236}">
                <a16:creationId xmlns:a16="http://schemas.microsoft.com/office/drawing/2014/main" id="{754801A3-C8EF-71C1-E69D-C53320A5AFD5}"/>
              </a:ext>
            </a:extLst>
          </p:cNvPr>
          <p:cNvSpPr/>
          <p:nvPr/>
        </p:nvSpPr>
        <p:spPr>
          <a:xfrm>
            <a:off x="8841921" y="648904"/>
            <a:ext cx="2441122" cy="408214"/>
          </a:xfrm>
          <a:prstGeom prst="roundRect">
            <a:avLst/>
          </a:prstGeom>
          <a:solidFill>
            <a:schemeClr val="bg1"/>
          </a:solidFill>
          <a:ln>
            <a:solidFill>
              <a:srgbClr val="5BB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5BBB24"/>
                </a:solidFill>
              </a:rPr>
              <a:t>サンプル</a:t>
            </a:r>
            <a:endParaRPr kumimoji="1" lang="ja-JP" altLang="en-US" dirty="0">
              <a:solidFill>
                <a:srgbClr val="5BBB24"/>
              </a:solidFill>
            </a:endParaRPr>
          </a:p>
        </p:txBody>
      </p:sp>
      <p:graphicFrame>
        <p:nvGraphicFramePr>
          <p:cNvPr id="3" name="表 8">
            <a:extLst>
              <a:ext uri="{FF2B5EF4-FFF2-40B4-BE49-F238E27FC236}">
                <a16:creationId xmlns:a16="http://schemas.microsoft.com/office/drawing/2014/main" id="{46E278B3-D334-3A6C-01F0-7454A7C3CE2C}"/>
              </a:ext>
            </a:extLst>
          </p:cNvPr>
          <p:cNvGraphicFramePr>
            <a:graphicFrameLocks noGrp="1"/>
          </p:cNvGraphicFramePr>
          <p:nvPr>
            <p:extLst>
              <p:ext uri="{D42A27DB-BD31-4B8C-83A1-F6EECF244321}">
                <p14:modId xmlns:p14="http://schemas.microsoft.com/office/powerpoint/2010/main" val="2877343685"/>
              </p:ext>
            </p:extLst>
          </p:nvPr>
        </p:nvGraphicFramePr>
        <p:xfrm>
          <a:off x="838200" y="1426683"/>
          <a:ext cx="10444843" cy="4762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④</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備考</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439200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5" name="四角形: 角を丸くする 4">
            <a:extLst>
              <a:ext uri="{FF2B5EF4-FFF2-40B4-BE49-F238E27FC236}">
                <a16:creationId xmlns:a16="http://schemas.microsoft.com/office/drawing/2014/main" id="{77F7AD19-3ED6-F690-A94B-FBBA1192473E}"/>
              </a:ext>
            </a:extLst>
          </p:cNvPr>
          <p:cNvSpPr/>
          <p:nvPr/>
        </p:nvSpPr>
        <p:spPr>
          <a:xfrm>
            <a:off x="6235490" y="647906"/>
            <a:ext cx="2441122" cy="40821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必須</a:t>
            </a:r>
            <a:endParaRPr kumimoji="1" lang="ja-JP" altLang="en-US" dirty="0"/>
          </a:p>
        </p:txBody>
      </p:sp>
      <p:pic>
        <p:nvPicPr>
          <p:cNvPr id="7" name="図 6" descr="グラフ&#10;&#10;中程度の精度で自動的に生成された説明">
            <a:extLst>
              <a:ext uri="{FF2B5EF4-FFF2-40B4-BE49-F238E27FC236}">
                <a16:creationId xmlns:a16="http://schemas.microsoft.com/office/drawing/2014/main" id="{35712002-EED9-4F65-55D7-C5EC50401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2166" y="2656295"/>
            <a:ext cx="3370992" cy="2529885"/>
          </a:xfrm>
          <a:prstGeom prst="rect">
            <a:avLst/>
          </a:prstGeom>
        </p:spPr>
      </p:pic>
      <p:pic>
        <p:nvPicPr>
          <p:cNvPr id="14" name="図 13" descr="グラフィカル ユーザー インターフェイス, テキスト, アプリケーション&#10;&#10;自動的に生成された説明">
            <a:extLst>
              <a:ext uri="{FF2B5EF4-FFF2-40B4-BE49-F238E27FC236}">
                <a16:creationId xmlns:a16="http://schemas.microsoft.com/office/drawing/2014/main" id="{703BA7FA-BC9A-7676-0C0E-054D366FC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835" y="2656296"/>
            <a:ext cx="3187847" cy="2529884"/>
          </a:xfrm>
          <a:prstGeom prst="rect">
            <a:avLst/>
          </a:prstGeom>
        </p:spPr>
      </p:pic>
      <p:pic>
        <p:nvPicPr>
          <p:cNvPr id="16" name="図 15" descr="ダイアグラム&#10;&#10;自動的に生成された説明">
            <a:extLst>
              <a:ext uri="{FF2B5EF4-FFF2-40B4-BE49-F238E27FC236}">
                <a16:creationId xmlns:a16="http://schemas.microsoft.com/office/drawing/2014/main" id="{1006EA4A-E6A6-8E4E-A82D-B27238828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318" y="2656295"/>
            <a:ext cx="3370992" cy="2356680"/>
          </a:xfrm>
          <a:prstGeom prst="rect">
            <a:avLst/>
          </a:prstGeom>
        </p:spPr>
      </p:pic>
    </p:spTree>
    <p:extLst>
      <p:ext uri="{BB962C8B-B14F-4D97-AF65-F5344CB8AC3E}">
        <p14:creationId xmlns:p14="http://schemas.microsoft.com/office/powerpoint/2010/main" val="326924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FB5D8-B134-9857-AFCF-4F06F230033F}"/>
              </a:ext>
            </a:extLst>
          </p:cNvPr>
          <p:cNvSpPr>
            <a:spLocks noGrp="1"/>
          </p:cNvSpPr>
          <p:nvPr>
            <p:ph type="title"/>
          </p:nvPr>
        </p:nvSpPr>
        <p:spPr/>
        <p:txBody>
          <a:bodyPr>
            <a:normAutofit fontScale="90000"/>
          </a:bodyPr>
          <a:lstStyle/>
          <a:p>
            <a:r>
              <a:rPr lang="en-US" altLang="ja-JP" dirty="0"/>
              <a:t>B. </a:t>
            </a:r>
            <a:r>
              <a:rPr lang="ja-JP" altLang="en-US" dirty="0"/>
              <a:t>ビジネスモデル</a:t>
            </a:r>
            <a:endParaRPr kumimoji="1" lang="ja-JP" altLang="en-US" dirty="0"/>
          </a:p>
        </p:txBody>
      </p:sp>
      <p:sp>
        <p:nvSpPr>
          <p:cNvPr id="4" name="スライド番号プレースホルダー 3">
            <a:extLst>
              <a:ext uri="{FF2B5EF4-FFF2-40B4-BE49-F238E27FC236}">
                <a16:creationId xmlns:a16="http://schemas.microsoft.com/office/drawing/2014/main" id="{14FD146C-0839-6D80-AB35-6C038E9F97D9}"/>
              </a:ext>
            </a:extLst>
          </p:cNvPr>
          <p:cNvSpPr>
            <a:spLocks noGrp="1"/>
          </p:cNvSpPr>
          <p:nvPr>
            <p:ph type="sldNum" sz="quarter" idx="12"/>
          </p:nvPr>
        </p:nvSpPr>
        <p:spPr/>
        <p:txBody>
          <a:bodyPr/>
          <a:lstStyle/>
          <a:p>
            <a:fld id="{AAE74741-446D-4801-B87C-EAF3B7DCD957}" type="slidenum">
              <a:rPr kumimoji="1" lang="ja-JP" altLang="en-US" smtClean="0"/>
              <a:t>5</a:t>
            </a:fld>
            <a:endParaRPr kumimoji="1" lang="ja-JP" altLang="en-US"/>
          </a:p>
        </p:txBody>
      </p:sp>
      <p:graphicFrame>
        <p:nvGraphicFramePr>
          <p:cNvPr id="7" name="表 8">
            <a:extLst>
              <a:ext uri="{FF2B5EF4-FFF2-40B4-BE49-F238E27FC236}">
                <a16:creationId xmlns:a16="http://schemas.microsoft.com/office/drawing/2014/main" id="{F116126B-0EC1-E61D-9DEE-B62DA7BB1BFE}"/>
              </a:ext>
            </a:extLst>
          </p:cNvPr>
          <p:cNvGraphicFramePr>
            <a:graphicFrameLocks noGrp="1"/>
          </p:cNvGraphicFramePr>
          <p:nvPr>
            <p:extLst>
              <p:ext uri="{D42A27DB-BD31-4B8C-83A1-F6EECF244321}">
                <p14:modId xmlns:p14="http://schemas.microsoft.com/office/powerpoint/2010/main" val="1427259520"/>
              </p:ext>
            </p:extLst>
          </p:nvPr>
        </p:nvGraphicFramePr>
        <p:xfrm>
          <a:off x="838200" y="1426683"/>
          <a:ext cx="10444843" cy="4690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⑤</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ビジネスモデルの図解</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432000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8" name="四角形: 角を丸くする 7">
            <a:extLst>
              <a:ext uri="{FF2B5EF4-FFF2-40B4-BE49-F238E27FC236}">
                <a16:creationId xmlns:a16="http://schemas.microsoft.com/office/drawing/2014/main" id="{1924C744-D3F7-909A-57F1-D3B36DA260BC}"/>
              </a:ext>
            </a:extLst>
          </p:cNvPr>
          <p:cNvSpPr/>
          <p:nvPr/>
        </p:nvSpPr>
        <p:spPr>
          <a:xfrm>
            <a:off x="8841921" y="648904"/>
            <a:ext cx="2441122" cy="408214"/>
          </a:xfrm>
          <a:prstGeom prst="roundRect">
            <a:avLst/>
          </a:prstGeom>
          <a:solidFill>
            <a:srgbClr val="5BB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提出用</a:t>
            </a:r>
          </a:p>
        </p:txBody>
      </p:sp>
      <p:cxnSp>
        <p:nvCxnSpPr>
          <p:cNvPr id="3" name="直線コネクタ 2">
            <a:extLst>
              <a:ext uri="{FF2B5EF4-FFF2-40B4-BE49-F238E27FC236}">
                <a16:creationId xmlns:a16="http://schemas.microsoft.com/office/drawing/2014/main" id="{EFDC23F4-ADAE-B7CC-76BB-A7AA3082C58A}"/>
              </a:ext>
            </a:extLst>
          </p:cNvPr>
          <p:cNvCxnSpPr>
            <a:cxnSpLocks/>
          </p:cNvCxnSpPr>
          <p:nvPr/>
        </p:nvCxnSpPr>
        <p:spPr>
          <a:xfrm>
            <a:off x="2648700" y="3279226"/>
            <a:ext cx="63850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9B356D97-4DC3-726D-4C81-16FCAFA2ABED}"/>
              </a:ext>
            </a:extLst>
          </p:cNvPr>
          <p:cNvCxnSpPr>
            <a:cxnSpLocks/>
          </p:cNvCxnSpPr>
          <p:nvPr/>
        </p:nvCxnSpPr>
        <p:spPr>
          <a:xfrm>
            <a:off x="2648700" y="4648200"/>
            <a:ext cx="638503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DCEB776D-0E2D-FAAF-37E6-E6D734E60741}"/>
              </a:ext>
            </a:extLst>
          </p:cNvPr>
          <p:cNvSpPr txBox="1"/>
          <p:nvPr/>
        </p:nvSpPr>
        <p:spPr>
          <a:xfrm>
            <a:off x="9185319" y="2467304"/>
            <a:ext cx="877163" cy="369332"/>
          </a:xfrm>
          <a:prstGeom prst="rect">
            <a:avLst/>
          </a:prstGeom>
          <a:noFill/>
        </p:spPr>
        <p:txBody>
          <a:bodyPr wrap="none" rtlCol="0">
            <a:spAutoFit/>
          </a:bodyPr>
          <a:lstStyle/>
          <a:p>
            <a:r>
              <a:rPr kumimoji="1" lang="ja-JP" altLang="en-US" dirty="0"/>
              <a:t>利用者</a:t>
            </a:r>
          </a:p>
        </p:txBody>
      </p:sp>
      <p:sp>
        <p:nvSpPr>
          <p:cNvPr id="10" name="テキスト ボックス 9">
            <a:extLst>
              <a:ext uri="{FF2B5EF4-FFF2-40B4-BE49-F238E27FC236}">
                <a16:creationId xmlns:a16="http://schemas.microsoft.com/office/drawing/2014/main" id="{18A84D51-EEB9-96BE-30A9-74669F2FF47A}"/>
              </a:ext>
            </a:extLst>
          </p:cNvPr>
          <p:cNvSpPr txBox="1"/>
          <p:nvPr/>
        </p:nvSpPr>
        <p:spPr>
          <a:xfrm>
            <a:off x="9185319" y="3791714"/>
            <a:ext cx="646331" cy="369332"/>
          </a:xfrm>
          <a:prstGeom prst="rect">
            <a:avLst/>
          </a:prstGeom>
          <a:noFill/>
        </p:spPr>
        <p:txBody>
          <a:bodyPr wrap="none" rtlCol="0">
            <a:spAutoFit/>
          </a:bodyPr>
          <a:lstStyle/>
          <a:p>
            <a:r>
              <a:rPr kumimoji="1" lang="ja-JP" altLang="en-US" dirty="0"/>
              <a:t>事業</a:t>
            </a:r>
          </a:p>
        </p:txBody>
      </p:sp>
      <p:sp>
        <p:nvSpPr>
          <p:cNvPr id="11" name="テキスト ボックス 10">
            <a:extLst>
              <a:ext uri="{FF2B5EF4-FFF2-40B4-BE49-F238E27FC236}">
                <a16:creationId xmlns:a16="http://schemas.microsoft.com/office/drawing/2014/main" id="{788661D3-6FB4-9F34-842E-3EFD14A12570}"/>
              </a:ext>
            </a:extLst>
          </p:cNvPr>
          <p:cNvSpPr txBox="1"/>
          <p:nvPr/>
        </p:nvSpPr>
        <p:spPr>
          <a:xfrm>
            <a:off x="9185319" y="5116125"/>
            <a:ext cx="877163" cy="369332"/>
          </a:xfrm>
          <a:prstGeom prst="rect">
            <a:avLst/>
          </a:prstGeom>
          <a:noFill/>
        </p:spPr>
        <p:txBody>
          <a:bodyPr wrap="none" rtlCol="0">
            <a:spAutoFit/>
          </a:bodyPr>
          <a:lstStyle/>
          <a:p>
            <a:r>
              <a:rPr lang="ja-JP" altLang="en-US" dirty="0"/>
              <a:t>事業者</a:t>
            </a:r>
            <a:endParaRPr kumimoji="1" lang="ja-JP" altLang="en-US" dirty="0"/>
          </a:p>
        </p:txBody>
      </p:sp>
      <p:sp>
        <p:nvSpPr>
          <p:cNvPr id="9" name="四角形: 角を丸くする 8">
            <a:extLst>
              <a:ext uri="{FF2B5EF4-FFF2-40B4-BE49-F238E27FC236}">
                <a16:creationId xmlns:a16="http://schemas.microsoft.com/office/drawing/2014/main" id="{465AA55A-FBFB-D30F-529B-49CFA12E17D8}"/>
              </a:ext>
            </a:extLst>
          </p:cNvPr>
          <p:cNvSpPr/>
          <p:nvPr/>
        </p:nvSpPr>
        <p:spPr>
          <a:xfrm>
            <a:off x="6235490" y="647906"/>
            <a:ext cx="2441122" cy="408214"/>
          </a:xfrm>
          <a:prstGeom prst="roundRect">
            <a:avLst/>
          </a:prstGeom>
          <a:solidFill>
            <a:srgbClr val="004E87"/>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任意</a:t>
            </a:r>
          </a:p>
        </p:txBody>
      </p:sp>
    </p:spTree>
    <p:extLst>
      <p:ext uri="{BB962C8B-B14F-4D97-AF65-F5344CB8AC3E}">
        <p14:creationId xmlns:p14="http://schemas.microsoft.com/office/powerpoint/2010/main" val="172707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406;p28">
            <a:extLst>
              <a:ext uri="{FF2B5EF4-FFF2-40B4-BE49-F238E27FC236}">
                <a16:creationId xmlns:a16="http://schemas.microsoft.com/office/drawing/2014/main" id="{FDA5507C-8292-C53F-3232-9F919DAD4FFF}"/>
              </a:ext>
            </a:extLst>
          </p:cNvPr>
          <p:cNvGrpSpPr/>
          <p:nvPr/>
        </p:nvGrpSpPr>
        <p:grpSpPr>
          <a:xfrm>
            <a:off x="3701574" y="2011274"/>
            <a:ext cx="383183" cy="704975"/>
            <a:chOff x="2956672" y="1384595"/>
            <a:chExt cx="690300" cy="1270005"/>
          </a:xfrm>
        </p:grpSpPr>
        <p:sp>
          <p:nvSpPr>
            <p:cNvPr id="14" name="Google Shape;407;p28">
              <a:extLst>
                <a:ext uri="{FF2B5EF4-FFF2-40B4-BE49-F238E27FC236}">
                  <a16:creationId xmlns:a16="http://schemas.microsoft.com/office/drawing/2014/main" id="{CC126168-63E8-AC25-D0E9-B8462ADC0EF1}"/>
                </a:ext>
              </a:extLst>
            </p:cNvPr>
            <p:cNvSpPr/>
            <p:nvPr/>
          </p:nvSpPr>
          <p:spPr>
            <a:xfrm>
              <a:off x="2956672" y="1384595"/>
              <a:ext cx="690300" cy="1264500"/>
            </a:xfrm>
            <a:prstGeom prst="rect">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15" name="Google Shape;408;p28">
              <a:extLst>
                <a:ext uri="{FF2B5EF4-FFF2-40B4-BE49-F238E27FC236}">
                  <a16:creationId xmlns:a16="http://schemas.microsoft.com/office/drawing/2014/main" id="{EE1B3D36-68C6-5ED4-33B6-4E0A3C9ADFE4}"/>
                </a:ext>
              </a:extLst>
            </p:cNvPr>
            <p:cNvSpPr/>
            <p:nvPr/>
          </p:nvSpPr>
          <p:spPr>
            <a:xfrm>
              <a:off x="3074025"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16" name="Google Shape;409;p28">
              <a:extLst>
                <a:ext uri="{FF2B5EF4-FFF2-40B4-BE49-F238E27FC236}">
                  <a16:creationId xmlns:a16="http://schemas.microsoft.com/office/drawing/2014/main" id="{FF03B693-468D-BE7F-6744-6591CAC3E1C8}"/>
                </a:ext>
              </a:extLst>
            </p:cNvPr>
            <p:cNvSpPr/>
            <p:nvPr/>
          </p:nvSpPr>
          <p:spPr>
            <a:xfrm>
              <a:off x="3347800"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17" name="Google Shape;410;p28">
              <a:extLst>
                <a:ext uri="{FF2B5EF4-FFF2-40B4-BE49-F238E27FC236}">
                  <a16:creationId xmlns:a16="http://schemas.microsoft.com/office/drawing/2014/main" id="{99B0B1AB-A509-AA49-488B-F5E0C492DB0A}"/>
                </a:ext>
              </a:extLst>
            </p:cNvPr>
            <p:cNvSpPr/>
            <p:nvPr/>
          </p:nvSpPr>
          <p:spPr>
            <a:xfrm>
              <a:off x="3074025"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18" name="Google Shape;411;p28">
              <a:extLst>
                <a:ext uri="{FF2B5EF4-FFF2-40B4-BE49-F238E27FC236}">
                  <a16:creationId xmlns:a16="http://schemas.microsoft.com/office/drawing/2014/main" id="{BC119F73-610B-9B9F-B54A-5CAC56061AE4}"/>
                </a:ext>
              </a:extLst>
            </p:cNvPr>
            <p:cNvSpPr/>
            <p:nvPr/>
          </p:nvSpPr>
          <p:spPr>
            <a:xfrm>
              <a:off x="3347800"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19" name="Google Shape;412;p28">
              <a:extLst>
                <a:ext uri="{FF2B5EF4-FFF2-40B4-BE49-F238E27FC236}">
                  <a16:creationId xmlns:a16="http://schemas.microsoft.com/office/drawing/2014/main" id="{83EA4CEB-1C50-36CD-B8E3-E965335E3770}"/>
                </a:ext>
              </a:extLst>
            </p:cNvPr>
            <p:cNvSpPr/>
            <p:nvPr/>
          </p:nvSpPr>
          <p:spPr>
            <a:xfrm>
              <a:off x="3074025"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20" name="Google Shape;413;p28">
              <a:extLst>
                <a:ext uri="{FF2B5EF4-FFF2-40B4-BE49-F238E27FC236}">
                  <a16:creationId xmlns:a16="http://schemas.microsoft.com/office/drawing/2014/main" id="{833FABCE-5E55-01AD-EDDA-FF332BEBAAD2}"/>
                </a:ext>
              </a:extLst>
            </p:cNvPr>
            <p:cNvSpPr/>
            <p:nvPr/>
          </p:nvSpPr>
          <p:spPr>
            <a:xfrm>
              <a:off x="3347800"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21" name="Google Shape;414;p28">
              <a:extLst>
                <a:ext uri="{FF2B5EF4-FFF2-40B4-BE49-F238E27FC236}">
                  <a16:creationId xmlns:a16="http://schemas.microsoft.com/office/drawing/2014/main" id="{ED8DDBA8-B6F7-5DB8-A729-297F136E3B71}"/>
                </a:ext>
              </a:extLst>
            </p:cNvPr>
            <p:cNvSpPr/>
            <p:nvPr/>
          </p:nvSpPr>
          <p:spPr>
            <a:xfrm>
              <a:off x="3130500" y="2419100"/>
              <a:ext cx="345300" cy="235500"/>
            </a:xfrm>
            <a:prstGeom prst="rect">
              <a:avLst/>
            </a:prstGeom>
            <a:no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grpSp>
      <p:sp>
        <p:nvSpPr>
          <p:cNvPr id="2" name="タイトル 1">
            <a:extLst>
              <a:ext uri="{FF2B5EF4-FFF2-40B4-BE49-F238E27FC236}">
                <a16:creationId xmlns:a16="http://schemas.microsoft.com/office/drawing/2014/main" id="{C2BFB5D8-B134-9857-AFCF-4F06F230033F}"/>
              </a:ext>
            </a:extLst>
          </p:cNvPr>
          <p:cNvSpPr>
            <a:spLocks noGrp="1"/>
          </p:cNvSpPr>
          <p:nvPr>
            <p:ph type="title"/>
          </p:nvPr>
        </p:nvSpPr>
        <p:spPr/>
        <p:txBody>
          <a:bodyPr>
            <a:normAutofit fontScale="90000"/>
          </a:bodyPr>
          <a:lstStyle/>
          <a:p>
            <a:r>
              <a:rPr lang="en-US" altLang="ja-JP" dirty="0"/>
              <a:t>B. </a:t>
            </a:r>
            <a:r>
              <a:rPr lang="ja-JP" altLang="en-US" dirty="0"/>
              <a:t>ビジネスモデル</a:t>
            </a:r>
            <a:endParaRPr kumimoji="1" lang="ja-JP" altLang="en-US" dirty="0"/>
          </a:p>
        </p:txBody>
      </p:sp>
      <p:sp>
        <p:nvSpPr>
          <p:cNvPr id="4" name="スライド番号プレースホルダー 3">
            <a:extLst>
              <a:ext uri="{FF2B5EF4-FFF2-40B4-BE49-F238E27FC236}">
                <a16:creationId xmlns:a16="http://schemas.microsoft.com/office/drawing/2014/main" id="{14FD146C-0839-6D80-AB35-6C038E9F97D9}"/>
              </a:ext>
            </a:extLst>
          </p:cNvPr>
          <p:cNvSpPr>
            <a:spLocks noGrp="1"/>
          </p:cNvSpPr>
          <p:nvPr>
            <p:ph type="sldNum" sz="quarter" idx="12"/>
          </p:nvPr>
        </p:nvSpPr>
        <p:spPr/>
        <p:txBody>
          <a:bodyPr/>
          <a:lstStyle/>
          <a:p>
            <a:fld id="{AAE74741-446D-4801-B87C-EAF3B7DCD957}" type="slidenum">
              <a:rPr kumimoji="1" lang="ja-JP" altLang="en-US" smtClean="0"/>
              <a:t>6</a:t>
            </a:fld>
            <a:endParaRPr kumimoji="1" lang="ja-JP" altLang="en-US"/>
          </a:p>
        </p:txBody>
      </p:sp>
      <p:graphicFrame>
        <p:nvGraphicFramePr>
          <p:cNvPr id="7" name="表 8">
            <a:extLst>
              <a:ext uri="{FF2B5EF4-FFF2-40B4-BE49-F238E27FC236}">
                <a16:creationId xmlns:a16="http://schemas.microsoft.com/office/drawing/2014/main" id="{F116126B-0EC1-E61D-9DEE-B62DA7BB1BFE}"/>
              </a:ext>
            </a:extLst>
          </p:cNvPr>
          <p:cNvGraphicFramePr>
            <a:graphicFrameLocks noGrp="1"/>
          </p:cNvGraphicFramePr>
          <p:nvPr>
            <p:extLst>
              <p:ext uri="{D42A27DB-BD31-4B8C-83A1-F6EECF244321}">
                <p14:modId xmlns:p14="http://schemas.microsoft.com/office/powerpoint/2010/main" val="69159250"/>
              </p:ext>
            </p:extLst>
          </p:nvPr>
        </p:nvGraphicFramePr>
        <p:xfrm>
          <a:off x="838200" y="1426683"/>
          <a:ext cx="10444843" cy="4690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⑤</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ビジネスモデルの図解</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432000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3" name="四角形: 角を丸くする 2">
            <a:extLst>
              <a:ext uri="{FF2B5EF4-FFF2-40B4-BE49-F238E27FC236}">
                <a16:creationId xmlns:a16="http://schemas.microsoft.com/office/drawing/2014/main" id="{D28F5155-13FD-CC9A-45FF-002D401D8D60}"/>
              </a:ext>
            </a:extLst>
          </p:cNvPr>
          <p:cNvSpPr/>
          <p:nvPr/>
        </p:nvSpPr>
        <p:spPr>
          <a:xfrm>
            <a:off x="8841921" y="648904"/>
            <a:ext cx="2441122" cy="408214"/>
          </a:xfrm>
          <a:prstGeom prst="roundRect">
            <a:avLst/>
          </a:prstGeom>
          <a:solidFill>
            <a:schemeClr val="bg1"/>
          </a:solidFill>
          <a:ln>
            <a:solidFill>
              <a:srgbClr val="5BB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5BBB24"/>
                </a:solidFill>
              </a:rPr>
              <a:t>サンプル</a:t>
            </a:r>
            <a:endParaRPr kumimoji="1" lang="ja-JP" altLang="en-US" dirty="0">
              <a:solidFill>
                <a:srgbClr val="5BBB24"/>
              </a:solidFill>
            </a:endParaRPr>
          </a:p>
        </p:txBody>
      </p:sp>
      <p:cxnSp>
        <p:nvCxnSpPr>
          <p:cNvPr id="103" name="直線コネクタ 102">
            <a:extLst>
              <a:ext uri="{FF2B5EF4-FFF2-40B4-BE49-F238E27FC236}">
                <a16:creationId xmlns:a16="http://schemas.microsoft.com/office/drawing/2014/main" id="{54119D08-9AB8-F606-E97E-80DA7D2CC641}"/>
              </a:ext>
            </a:extLst>
          </p:cNvPr>
          <p:cNvCxnSpPr>
            <a:cxnSpLocks/>
          </p:cNvCxnSpPr>
          <p:nvPr/>
        </p:nvCxnSpPr>
        <p:spPr>
          <a:xfrm>
            <a:off x="2648700" y="3279226"/>
            <a:ext cx="63850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C626E153-C35D-0B1D-4426-6B2F46BB67CE}"/>
              </a:ext>
            </a:extLst>
          </p:cNvPr>
          <p:cNvCxnSpPr>
            <a:cxnSpLocks/>
          </p:cNvCxnSpPr>
          <p:nvPr/>
        </p:nvCxnSpPr>
        <p:spPr>
          <a:xfrm>
            <a:off x="2648700" y="4648200"/>
            <a:ext cx="6385035" cy="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テキスト ボックス 107">
            <a:extLst>
              <a:ext uri="{FF2B5EF4-FFF2-40B4-BE49-F238E27FC236}">
                <a16:creationId xmlns:a16="http://schemas.microsoft.com/office/drawing/2014/main" id="{AC06AADD-5D5F-5DE8-A795-1E84B1A2EEB8}"/>
              </a:ext>
            </a:extLst>
          </p:cNvPr>
          <p:cNvSpPr txBox="1"/>
          <p:nvPr/>
        </p:nvSpPr>
        <p:spPr>
          <a:xfrm>
            <a:off x="9185319" y="2467304"/>
            <a:ext cx="877163" cy="369332"/>
          </a:xfrm>
          <a:prstGeom prst="rect">
            <a:avLst/>
          </a:prstGeom>
          <a:noFill/>
        </p:spPr>
        <p:txBody>
          <a:bodyPr wrap="none" rtlCol="0">
            <a:spAutoFit/>
          </a:bodyPr>
          <a:lstStyle/>
          <a:p>
            <a:r>
              <a:rPr kumimoji="1" lang="ja-JP" altLang="en-US" dirty="0"/>
              <a:t>利用者</a:t>
            </a:r>
          </a:p>
        </p:txBody>
      </p:sp>
      <p:sp>
        <p:nvSpPr>
          <p:cNvPr id="109" name="テキスト ボックス 108">
            <a:extLst>
              <a:ext uri="{FF2B5EF4-FFF2-40B4-BE49-F238E27FC236}">
                <a16:creationId xmlns:a16="http://schemas.microsoft.com/office/drawing/2014/main" id="{317C8EBD-99A0-A600-64E4-DD8819C69DA1}"/>
              </a:ext>
            </a:extLst>
          </p:cNvPr>
          <p:cNvSpPr txBox="1"/>
          <p:nvPr/>
        </p:nvSpPr>
        <p:spPr>
          <a:xfrm>
            <a:off x="9185319" y="3791714"/>
            <a:ext cx="646331" cy="369332"/>
          </a:xfrm>
          <a:prstGeom prst="rect">
            <a:avLst/>
          </a:prstGeom>
          <a:noFill/>
        </p:spPr>
        <p:txBody>
          <a:bodyPr wrap="none" rtlCol="0">
            <a:spAutoFit/>
          </a:bodyPr>
          <a:lstStyle/>
          <a:p>
            <a:r>
              <a:rPr kumimoji="1" lang="ja-JP" altLang="en-US" dirty="0"/>
              <a:t>事業</a:t>
            </a:r>
          </a:p>
        </p:txBody>
      </p:sp>
      <p:sp>
        <p:nvSpPr>
          <p:cNvPr id="110" name="テキスト ボックス 109">
            <a:extLst>
              <a:ext uri="{FF2B5EF4-FFF2-40B4-BE49-F238E27FC236}">
                <a16:creationId xmlns:a16="http://schemas.microsoft.com/office/drawing/2014/main" id="{7178823B-EC7B-0B1A-5D0F-97598D9E587E}"/>
              </a:ext>
            </a:extLst>
          </p:cNvPr>
          <p:cNvSpPr txBox="1"/>
          <p:nvPr/>
        </p:nvSpPr>
        <p:spPr>
          <a:xfrm>
            <a:off x="9185319" y="5116125"/>
            <a:ext cx="877163" cy="369332"/>
          </a:xfrm>
          <a:prstGeom prst="rect">
            <a:avLst/>
          </a:prstGeom>
          <a:noFill/>
        </p:spPr>
        <p:txBody>
          <a:bodyPr wrap="none" rtlCol="0">
            <a:spAutoFit/>
          </a:bodyPr>
          <a:lstStyle/>
          <a:p>
            <a:r>
              <a:rPr lang="ja-JP" altLang="en-US" dirty="0"/>
              <a:t>事業者</a:t>
            </a:r>
            <a:endParaRPr kumimoji="1" lang="ja-JP" altLang="en-US" dirty="0"/>
          </a:p>
        </p:txBody>
      </p:sp>
      <p:grpSp>
        <p:nvGrpSpPr>
          <p:cNvPr id="111" name="Google Shape;406;p28">
            <a:extLst>
              <a:ext uri="{FF2B5EF4-FFF2-40B4-BE49-F238E27FC236}">
                <a16:creationId xmlns:a16="http://schemas.microsoft.com/office/drawing/2014/main" id="{96555128-57BB-D994-1A40-250DC37E19A9}"/>
              </a:ext>
            </a:extLst>
          </p:cNvPr>
          <p:cNvGrpSpPr/>
          <p:nvPr/>
        </p:nvGrpSpPr>
        <p:grpSpPr>
          <a:xfrm>
            <a:off x="5774709" y="4959707"/>
            <a:ext cx="383183" cy="704975"/>
            <a:chOff x="2956672" y="1384595"/>
            <a:chExt cx="690300" cy="1270005"/>
          </a:xfrm>
        </p:grpSpPr>
        <p:sp>
          <p:nvSpPr>
            <p:cNvPr id="112" name="Google Shape;407;p28">
              <a:extLst>
                <a:ext uri="{FF2B5EF4-FFF2-40B4-BE49-F238E27FC236}">
                  <a16:creationId xmlns:a16="http://schemas.microsoft.com/office/drawing/2014/main" id="{ABBFBC69-1837-357D-2BE1-594341B747B5}"/>
                </a:ext>
              </a:extLst>
            </p:cNvPr>
            <p:cNvSpPr/>
            <p:nvPr/>
          </p:nvSpPr>
          <p:spPr>
            <a:xfrm>
              <a:off x="2956672" y="1384595"/>
              <a:ext cx="690300" cy="1264500"/>
            </a:xfrm>
            <a:prstGeom prst="rect">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113" name="Google Shape;408;p28">
              <a:extLst>
                <a:ext uri="{FF2B5EF4-FFF2-40B4-BE49-F238E27FC236}">
                  <a16:creationId xmlns:a16="http://schemas.microsoft.com/office/drawing/2014/main" id="{C1DC4F27-E2DC-B24E-274C-495E5ECCF19E}"/>
                </a:ext>
              </a:extLst>
            </p:cNvPr>
            <p:cNvSpPr/>
            <p:nvPr/>
          </p:nvSpPr>
          <p:spPr>
            <a:xfrm>
              <a:off x="3074025"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114" name="Google Shape;409;p28">
              <a:extLst>
                <a:ext uri="{FF2B5EF4-FFF2-40B4-BE49-F238E27FC236}">
                  <a16:creationId xmlns:a16="http://schemas.microsoft.com/office/drawing/2014/main" id="{15614182-C69D-0BAE-E5B2-791F87F2E4EC}"/>
                </a:ext>
              </a:extLst>
            </p:cNvPr>
            <p:cNvSpPr/>
            <p:nvPr/>
          </p:nvSpPr>
          <p:spPr>
            <a:xfrm>
              <a:off x="3347800" y="1509800"/>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115" name="Google Shape;410;p28">
              <a:extLst>
                <a:ext uri="{FF2B5EF4-FFF2-40B4-BE49-F238E27FC236}">
                  <a16:creationId xmlns:a16="http://schemas.microsoft.com/office/drawing/2014/main" id="{95274EF2-0826-59D8-14BA-223913B62D0C}"/>
                </a:ext>
              </a:extLst>
            </p:cNvPr>
            <p:cNvSpPr/>
            <p:nvPr/>
          </p:nvSpPr>
          <p:spPr>
            <a:xfrm>
              <a:off x="3074025"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116" name="Google Shape;411;p28">
              <a:extLst>
                <a:ext uri="{FF2B5EF4-FFF2-40B4-BE49-F238E27FC236}">
                  <a16:creationId xmlns:a16="http://schemas.microsoft.com/office/drawing/2014/main" id="{E4A69A53-9C05-D3D7-10D6-6B904CBF6AE9}"/>
                </a:ext>
              </a:extLst>
            </p:cNvPr>
            <p:cNvSpPr/>
            <p:nvPr/>
          </p:nvSpPr>
          <p:spPr>
            <a:xfrm>
              <a:off x="3347800" y="1796002"/>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117" name="Google Shape;412;p28">
              <a:extLst>
                <a:ext uri="{FF2B5EF4-FFF2-40B4-BE49-F238E27FC236}">
                  <a16:creationId xmlns:a16="http://schemas.microsoft.com/office/drawing/2014/main" id="{79590986-DF81-7C6E-E3AF-DED9D3B6610B}"/>
                </a:ext>
              </a:extLst>
            </p:cNvPr>
            <p:cNvSpPr/>
            <p:nvPr/>
          </p:nvSpPr>
          <p:spPr>
            <a:xfrm>
              <a:off x="3074025"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118" name="Google Shape;413;p28">
              <a:extLst>
                <a:ext uri="{FF2B5EF4-FFF2-40B4-BE49-F238E27FC236}">
                  <a16:creationId xmlns:a16="http://schemas.microsoft.com/office/drawing/2014/main" id="{C5DD328F-C9F2-60B9-89B1-C02343623F92}"/>
                </a:ext>
              </a:extLst>
            </p:cNvPr>
            <p:cNvSpPr/>
            <p:nvPr/>
          </p:nvSpPr>
          <p:spPr>
            <a:xfrm>
              <a:off x="3347800" y="2082204"/>
              <a:ext cx="181800" cy="187200"/>
            </a:xfrm>
            <a:prstGeom prst="rect">
              <a:avLst/>
            </a:prstGeom>
            <a:solidFill>
              <a:srgbClr val="FFFFFF"/>
            </a:solid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sp>
          <p:nvSpPr>
            <p:cNvPr id="119" name="Google Shape;414;p28">
              <a:extLst>
                <a:ext uri="{FF2B5EF4-FFF2-40B4-BE49-F238E27FC236}">
                  <a16:creationId xmlns:a16="http://schemas.microsoft.com/office/drawing/2014/main" id="{9D000BEE-75A9-77F8-C88A-57F64CDFA76D}"/>
                </a:ext>
              </a:extLst>
            </p:cNvPr>
            <p:cNvSpPr/>
            <p:nvPr/>
          </p:nvSpPr>
          <p:spPr>
            <a:xfrm>
              <a:off x="3130500" y="2419100"/>
              <a:ext cx="345300" cy="235500"/>
            </a:xfrm>
            <a:prstGeom prst="rect">
              <a:avLst/>
            </a:prstGeom>
            <a:noFill/>
            <a:ln w="1905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lnSpc>
                  <a:spcPct val="50000"/>
                </a:lnSpc>
                <a:buClr>
                  <a:srgbClr val="000000"/>
                </a:buClr>
                <a:buSzPts val="3400"/>
              </a:pPr>
              <a:endParaRPr sz="2720">
                <a:solidFill>
                  <a:srgbClr val="000000"/>
                </a:solidFill>
                <a:latin typeface="Arial"/>
                <a:ea typeface="Arial"/>
                <a:cs typeface="Arial"/>
                <a:sym typeface="Arial"/>
              </a:endParaRPr>
            </a:p>
          </p:txBody>
        </p:sp>
      </p:grpSp>
      <p:grpSp>
        <p:nvGrpSpPr>
          <p:cNvPr id="120" name="Google Shape;419;p28">
            <a:extLst>
              <a:ext uri="{FF2B5EF4-FFF2-40B4-BE49-F238E27FC236}">
                <a16:creationId xmlns:a16="http://schemas.microsoft.com/office/drawing/2014/main" id="{1A70B664-6601-113B-7780-5225FAF51A3C}"/>
              </a:ext>
            </a:extLst>
          </p:cNvPr>
          <p:cNvGrpSpPr/>
          <p:nvPr/>
        </p:nvGrpSpPr>
        <p:grpSpPr>
          <a:xfrm>
            <a:off x="5774675" y="2127161"/>
            <a:ext cx="383217" cy="709475"/>
            <a:chOff x="-1" y="0"/>
            <a:chExt cx="946737" cy="1704148"/>
          </a:xfrm>
        </p:grpSpPr>
        <p:sp>
          <p:nvSpPr>
            <p:cNvPr id="121" name="Google Shape;420;p28">
              <a:extLst>
                <a:ext uri="{FF2B5EF4-FFF2-40B4-BE49-F238E27FC236}">
                  <a16:creationId xmlns:a16="http://schemas.microsoft.com/office/drawing/2014/main" id="{B6B3FEF9-9FA8-E63D-13A2-DE202C3ACD25}"/>
                </a:ext>
              </a:extLst>
            </p:cNvPr>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122" name="Google Shape;421;p28">
              <a:extLst>
                <a:ext uri="{FF2B5EF4-FFF2-40B4-BE49-F238E27FC236}">
                  <a16:creationId xmlns:a16="http://schemas.microsoft.com/office/drawing/2014/main" id="{227BB017-626C-3713-7EAF-6E686EE53EC0}"/>
                </a:ext>
              </a:extLst>
            </p:cNvPr>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sp>
        <p:nvSpPr>
          <p:cNvPr id="123" name="テキスト ボックス 122">
            <a:extLst>
              <a:ext uri="{FF2B5EF4-FFF2-40B4-BE49-F238E27FC236}">
                <a16:creationId xmlns:a16="http://schemas.microsoft.com/office/drawing/2014/main" id="{626A9DFC-C5BF-63C8-CECF-CEBBBCB10434}"/>
              </a:ext>
            </a:extLst>
          </p:cNvPr>
          <p:cNvSpPr txBox="1"/>
          <p:nvPr/>
        </p:nvSpPr>
        <p:spPr>
          <a:xfrm>
            <a:off x="5524704" y="2844907"/>
            <a:ext cx="877163" cy="369332"/>
          </a:xfrm>
          <a:prstGeom prst="rect">
            <a:avLst/>
          </a:prstGeom>
          <a:noFill/>
        </p:spPr>
        <p:txBody>
          <a:bodyPr wrap="none" rtlCol="0">
            <a:spAutoFit/>
          </a:bodyPr>
          <a:lstStyle/>
          <a:p>
            <a:r>
              <a:rPr kumimoji="1" lang="ja-JP" altLang="en-US" dirty="0"/>
              <a:t>従業員</a:t>
            </a:r>
          </a:p>
        </p:txBody>
      </p:sp>
      <p:sp>
        <p:nvSpPr>
          <p:cNvPr id="124" name="テキスト ボックス 123">
            <a:extLst>
              <a:ext uri="{FF2B5EF4-FFF2-40B4-BE49-F238E27FC236}">
                <a16:creationId xmlns:a16="http://schemas.microsoft.com/office/drawing/2014/main" id="{00B12C80-4A65-3F4C-5EC7-B952C5D69BC2}"/>
              </a:ext>
            </a:extLst>
          </p:cNvPr>
          <p:cNvSpPr txBox="1"/>
          <p:nvPr/>
        </p:nvSpPr>
        <p:spPr>
          <a:xfrm>
            <a:off x="5091576" y="5731127"/>
            <a:ext cx="1800493" cy="369332"/>
          </a:xfrm>
          <a:prstGeom prst="rect">
            <a:avLst/>
          </a:prstGeom>
          <a:noFill/>
        </p:spPr>
        <p:txBody>
          <a:bodyPr wrap="none" rtlCol="0">
            <a:spAutoFit/>
          </a:bodyPr>
          <a:lstStyle/>
          <a:p>
            <a:r>
              <a:rPr lang="ja-JP" altLang="en-US" dirty="0"/>
              <a:t>湘南ベルマーレ</a:t>
            </a:r>
            <a:endParaRPr kumimoji="1" lang="ja-JP" altLang="en-US" dirty="0"/>
          </a:p>
        </p:txBody>
      </p:sp>
      <p:grpSp>
        <p:nvGrpSpPr>
          <p:cNvPr id="127" name="Google Shape;419;p28">
            <a:extLst>
              <a:ext uri="{FF2B5EF4-FFF2-40B4-BE49-F238E27FC236}">
                <a16:creationId xmlns:a16="http://schemas.microsoft.com/office/drawing/2014/main" id="{ABF945A6-5DEE-9871-7AB1-E8861696372F}"/>
              </a:ext>
            </a:extLst>
          </p:cNvPr>
          <p:cNvGrpSpPr/>
          <p:nvPr/>
        </p:nvGrpSpPr>
        <p:grpSpPr>
          <a:xfrm>
            <a:off x="5771676" y="3576810"/>
            <a:ext cx="383217" cy="709475"/>
            <a:chOff x="-1" y="0"/>
            <a:chExt cx="946737" cy="1704148"/>
          </a:xfrm>
        </p:grpSpPr>
        <p:sp>
          <p:nvSpPr>
            <p:cNvPr id="128" name="Google Shape;420;p28">
              <a:extLst>
                <a:ext uri="{FF2B5EF4-FFF2-40B4-BE49-F238E27FC236}">
                  <a16:creationId xmlns:a16="http://schemas.microsoft.com/office/drawing/2014/main" id="{165BE8C6-6CCA-B6F6-E45E-623D70104417}"/>
                </a:ext>
              </a:extLst>
            </p:cNvPr>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129" name="Google Shape;421;p28">
              <a:extLst>
                <a:ext uri="{FF2B5EF4-FFF2-40B4-BE49-F238E27FC236}">
                  <a16:creationId xmlns:a16="http://schemas.microsoft.com/office/drawing/2014/main" id="{F89E2A66-1D63-5BA6-CF07-F820AFF1C8A1}"/>
                </a:ext>
              </a:extLst>
            </p:cNvPr>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sp>
        <p:nvSpPr>
          <p:cNvPr id="130" name="テキスト ボックス 129">
            <a:extLst>
              <a:ext uri="{FF2B5EF4-FFF2-40B4-BE49-F238E27FC236}">
                <a16:creationId xmlns:a16="http://schemas.microsoft.com/office/drawing/2014/main" id="{EA245841-67B3-3728-0F55-8857C0FAF82E}"/>
              </a:ext>
            </a:extLst>
          </p:cNvPr>
          <p:cNvSpPr txBox="1"/>
          <p:nvPr/>
        </p:nvSpPr>
        <p:spPr>
          <a:xfrm>
            <a:off x="5668656" y="4278868"/>
            <a:ext cx="646331" cy="369332"/>
          </a:xfrm>
          <a:prstGeom prst="rect">
            <a:avLst/>
          </a:prstGeom>
          <a:noFill/>
        </p:spPr>
        <p:txBody>
          <a:bodyPr wrap="none" rtlCol="0">
            <a:spAutoFit/>
          </a:bodyPr>
          <a:lstStyle/>
          <a:p>
            <a:r>
              <a:rPr lang="ja-JP" altLang="en-US" dirty="0"/>
              <a:t>講師</a:t>
            </a:r>
            <a:endParaRPr kumimoji="1" lang="ja-JP" altLang="en-US" dirty="0"/>
          </a:p>
        </p:txBody>
      </p:sp>
      <p:sp>
        <p:nvSpPr>
          <p:cNvPr id="131" name="テキスト ボックス 130">
            <a:extLst>
              <a:ext uri="{FF2B5EF4-FFF2-40B4-BE49-F238E27FC236}">
                <a16:creationId xmlns:a16="http://schemas.microsoft.com/office/drawing/2014/main" id="{9A8CECE8-03FE-D8E1-B321-67F87A349632}"/>
              </a:ext>
            </a:extLst>
          </p:cNvPr>
          <p:cNvSpPr txBox="1"/>
          <p:nvPr/>
        </p:nvSpPr>
        <p:spPr>
          <a:xfrm>
            <a:off x="6999351" y="4285887"/>
            <a:ext cx="1800493" cy="369332"/>
          </a:xfrm>
          <a:prstGeom prst="rect">
            <a:avLst/>
          </a:prstGeom>
          <a:noFill/>
        </p:spPr>
        <p:txBody>
          <a:bodyPr wrap="none" rtlCol="0">
            <a:spAutoFit/>
          </a:bodyPr>
          <a:lstStyle/>
          <a:p>
            <a:r>
              <a:rPr kumimoji="1" lang="ja-JP" altLang="en-US" dirty="0"/>
              <a:t>研修コンテンツ</a:t>
            </a:r>
          </a:p>
        </p:txBody>
      </p:sp>
      <p:pic>
        <p:nvPicPr>
          <p:cNvPr id="5" name="図 4" descr="アイコン&#10;&#10;自動的に生成された説明">
            <a:extLst>
              <a:ext uri="{FF2B5EF4-FFF2-40B4-BE49-F238E27FC236}">
                <a16:creationId xmlns:a16="http://schemas.microsoft.com/office/drawing/2014/main" id="{DA581548-D7AD-D1E8-8A81-3AD4D38B8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8004" y="3701360"/>
            <a:ext cx="360385" cy="376351"/>
          </a:xfrm>
          <a:prstGeom prst="rect">
            <a:avLst/>
          </a:prstGeom>
        </p:spPr>
      </p:pic>
      <p:pic>
        <p:nvPicPr>
          <p:cNvPr id="6" name="図 5" descr="挿絵 が含まれている画像&#10;&#10;自動的に生成された説明">
            <a:extLst>
              <a:ext uri="{FF2B5EF4-FFF2-40B4-BE49-F238E27FC236}">
                <a16:creationId xmlns:a16="http://schemas.microsoft.com/office/drawing/2014/main" id="{8FD6A21D-5335-6512-E06F-A6523471B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6602" y="3750061"/>
            <a:ext cx="1021428" cy="295223"/>
          </a:xfrm>
          <a:prstGeom prst="rect">
            <a:avLst/>
          </a:prstGeom>
        </p:spPr>
      </p:pic>
      <p:sp>
        <p:nvSpPr>
          <p:cNvPr id="8" name="テキスト ボックス 7">
            <a:extLst>
              <a:ext uri="{FF2B5EF4-FFF2-40B4-BE49-F238E27FC236}">
                <a16:creationId xmlns:a16="http://schemas.microsoft.com/office/drawing/2014/main" id="{7CBC2415-62DB-DE5A-81B8-9C0738479F7F}"/>
              </a:ext>
            </a:extLst>
          </p:cNvPr>
          <p:cNvSpPr txBox="1"/>
          <p:nvPr/>
        </p:nvSpPr>
        <p:spPr>
          <a:xfrm>
            <a:off x="7479747" y="3708379"/>
            <a:ext cx="415498" cy="369332"/>
          </a:xfrm>
          <a:prstGeom prst="rect">
            <a:avLst/>
          </a:prstGeom>
          <a:noFill/>
        </p:spPr>
        <p:txBody>
          <a:bodyPr wrap="none" rtlCol="0">
            <a:spAutoFit/>
          </a:bodyPr>
          <a:lstStyle/>
          <a:p>
            <a:r>
              <a:rPr kumimoji="1" lang="en-US" altLang="ja-JP" dirty="0"/>
              <a:t>×</a:t>
            </a:r>
            <a:endParaRPr kumimoji="1" lang="ja-JP" altLang="en-US" dirty="0"/>
          </a:p>
        </p:txBody>
      </p:sp>
      <p:grpSp>
        <p:nvGrpSpPr>
          <p:cNvPr id="9" name="Google Shape;419;p28">
            <a:extLst>
              <a:ext uri="{FF2B5EF4-FFF2-40B4-BE49-F238E27FC236}">
                <a16:creationId xmlns:a16="http://schemas.microsoft.com/office/drawing/2014/main" id="{9C1E138D-F2A0-FAA5-B30B-290F2823D912}"/>
              </a:ext>
            </a:extLst>
          </p:cNvPr>
          <p:cNvGrpSpPr/>
          <p:nvPr/>
        </p:nvGrpSpPr>
        <p:grpSpPr>
          <a:xfrm>
            <a:off x="4003194" y="2131574"/>
            <a:ext cx="383217" cy="709475"/>
            <a:chOff x="-1" y="0"/>
            <a:chExt cx="946737" cy="1704148"/>
          </a:xfrm>
        </p:grpSpPr>
        <p:sp>
          <p:nvSpPr>
            <p:cNvPr id="10" name="Google Shape;420;p28">
              <a:extLst>
                <a:ext uri="{FF2B5EF4-FFF2-40B4-BE49-F238E27FC236}">
                  <a16:creationId xmlns:a16="http://schemas.microsoft.com/office/drawing/2014/main" id="{DFB9474C-D0F6-21D1-675A-5B762DE21FBA}"/>
                </a:ext>
              </a:extLst>
            </p:cNvPr>
            <p:cNvSpPr/>
            <p:nvPr/>
          </p:nvSpPr>
          <p:spPr>
            <a:xfrm>
              <a:off x="-1" y="707200"/>
              <a:ext cx="946737" cy="996948"/>
            </a:xfrm>
            <a:custGeom>
              <a:avLst/>
              <a:gdLst/>
              <a:ahLst/>
              <a:cxnLst/>
              <a:rect l="l" t="t" r="r" b="b"/>
              <a:pathLst>
                <a:path w="19735" h="21600" extrusionOk="0">
                  <a:moveTo>
                    <a:pt x="41" y="21600"/>
                  </a:moveTo>
                  <a:lnTo>
                    <a:pt x="19726" y="21600"/>
                  </a:lnTo>
                  <a:cubicBezTo>
                    <a:pt x="19726" y="21600"/>
                    <a:pt x="20425" y="0"/>
                    <a:pt x="9625" y="0"/>
                  </a:cubicBezTo>
                  <a:cubicBezTo>
                    <a:pt x="-1175" y="0"/>
                    <a:pt x="41" y="21600"/>
                    <a:pt x="41" y="21600"/>
                  </a:cubicBezTo>
                  <a:close/>
                </a:path>
              </a:pathLst>
            </a:cu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11" name="Google Shape;421;p28">
              <a:extLst>
                <a:ext uri="{FF2B5EF4-FFF2-40B4-BE49-F238E27FC236}">
                  <a16:creationId xmlns:a16="http://schemas.microsoft.com/office/drawing/2014/main" id="{18C42A82-0321-402E-C966-01B7EC3BBD88}"/>
                </a:ext>
              </a:extLst>
            </p:cNvPr>
            <p:cNvSpPr/>
            <p:nvPr/>
          </p:nvSpPr>
          <p:spPr>
            <a:xfrm>
              <a:off x="38013" y="0"/>
              <a:ext cx="855900" cy="854700"/>
            </a:xfrm>
            <a:prstGeom prst="ellipse">
              <a:avLst/>
            </a:prstGeom>
            <a:solidFill>
              <a:srgbClr val="FFFFFF"/>
            </a:solid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grpSp>
      <p:sp>
        <p:nvSpPr>
          <p:cNvPr id="12" name="テキスト ボックス 11">
            <a:extLst>
              <a:ext uri="{FF2B5EF4-FFF2-40B4-BE49-F238E27FC236}">
                <a16:creationId xmlns:a16="http://schemas.microsoft.com/office/drawing/2014/main" id="{1769290A-077D-4CCF-7C39-B38ADC682AEA}"/>
              </a:ext>
            </a:extLst>
          </p:cNvPr>
          <p:cNvSpPr txBox="1"/>
          <p:nvPr/>
        </p:nvSpPr>
        <p:spPr>
          <a:xfrm>
            <a:off x="3673640" y="2839840"/>
            <a:ext cx="877163" cy="369332"/>
          </a:xfrm>
          <a:prstGeom prst="rect">
            <a:avLst/>
          </a:prstGeom>
          <a:noFill/>
        </p:spPr>
        <p:txBody>
          <a:bodyPr wrap="none" rtlCol="0">
            <a:spAutoFit/>
          </a:bodyPr>
          <a:lstStyle/>
          <a:p>
            <a:r>
              <a:rPr lang="ja-JP" altLang="en-US" dirty="0"/>
              <a:t>経営者</a:t>
            </a:r>
            <a:endParaRPr kumimoji="1" lang="ja-JP" altLang="en-US" dirty="0"/>
          </a:p>
        </p:txBody>
      </p:sp>
      <p:sp>
        <p:nvSpPr>
          <p:cNvPr id="27" name="Google Shape;206;p26">
            <a:extLst>
              <a:ext uri="{FF2B5EF4-FFF2-40B4-BE49-F238E27FC236}">
                <a16:creationId xmlns:a16="http://schemas.microsoft.com/office/drawing/2014/main" id="{62C08E24-B345-1638-2B3C-30D97BF361B6}"/>
              </a:ext>
            </a:extLst>
          </p:cNvPr>
          <p:cNvSpPr/>
          <p:nvPr/>
        </p:nvSpPr>
        <p:spPr>
          <a:xfrm rot="10800000">
            <a:off x="4235782" y="3485367"/>
            <a:ext cx="1179788" cy="1646402"/>
          </a:xfrm>
          <a:custGeom>
            <a:avLst/>
            <a:gdLst/>
            <a:ahLst/>
            <a:cxnLst/>
            <a:rect l="l" t="t" r="r" b="b"/>
            <a:pathLst>
              <a:path w="21600" h="21600" extrusionOk="0">
                <a:moveTo>
                  <a:pt x="21600" y="21600"/>
                </a:moveTo>
                <a:lnTo>
                  <a:pt x="21560" y="3"/>
                </a:lnTo>
                <a:lnTo>
                  <a:pt x="0" y="0"/>
                </a:lnTo>
              </a:path>
            </a:pathLst>
          </a:custGeom>
          <a:noFill/>
          <a:ln w="28575" cap="flat" cmpd="sng">
            <a:solidFill>
              <a:srgbClr val="000000"/>
            </a:solidFill>
            <a:prstDash val="solid"/>
            <a:miter lim="400000"/>
            <a:headEnd type="stealth" w="med" len="med"/>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28" name="Google Shape;206;p26">
            <a:extLst>
              <a:ext uri="{FF2B5EF4-FFF2-40B4-BE49-F238E27FC236}">
                <a16:creationId xmlns:a16="http://schemas.microsoft.com/office/drawing/2014/main" id="{8AA7A744-7959-5685-172F-96E09C22F5A1}"/>
              </a:ext>
            </a:extLst>
          </p:cNvPr>
          <p:cNvSpPr/>
          <p:nvPr/>
        </p:nvSpPr>
        <p:spPr>
          <a:xfrm rot="5400000" flipV="1">
            <a:off x="3753359" y="3709253"/>
            <a:ext cx="1861465" cy="1388704"/>
          </a:xfrm>
          <a:custGeom>
            <a:avLst/>
            <a:gdLst/>
            <a:ahLst/>
            <a:cxnLst/>
            <a:rect l="l" t="t" r="r" b="b"/>
            <a:pathLst>
              <a:path w="21600" h="21600" extrusionOk="0">
                <a:moveTo>
                  <a:pt x="21600" y="21600"/>
                </a:moveTo>
                <a:lnTo>
                  <a:pt x="21560" y="3"/>
                </a:lnTo>
                <a:lnTo>
                  <a:pt x="0" y="0"/>
                </a:lnTo>
              </a:path>
            </a:pathLst>
          </a:custGeom>
          <a:noFill/>
          <a:ln w="28575" cap="flat" cmpd="sng">
            <a:solidFill>
              <a:srgbClr val="000000"/>
            </a:solidFill>
            <a:prstDash val="solid"/>
            <a:miter lim="400000"/>
            <a:headEnd type="stealth" w="med" len="med"/>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26" name="Google Shape;348;p27">
            <a:extLst>
              <a:ext uri="{FF2B5EF4-FFF2-40B4-BE49-F238E27FC236}">
                <a16:creationId xmlns:a16="http://schemas.microsoft.com/office/drawing/2014/main" id="{2856BC43-E455-3169-7FB1-F144F1D4B7A9}"/>
              </a:ext>
            </a:extLst>
          </p:cNvPr>
          <p:cNvSpPr/>
          <p:nvPr/>
        </p:nvSpPr>
        <p:spPr>
          <a:xfrm>
            <a:off x="3876642" y="4261448"/>
            <a:ext cx="205200" cy="210960"/>
          </a:xfrm>
          <a:prstGeom prst="roundRect">
            <a:avLst>
              <a:gd name="adj" fmla="val 22790"/>
            </a:avLst>
          </a:prstGeom>
          <a:solidFill>
            <a:srgbClr val="FFFC41"/>
          </a:solidFill>
          <a:ln w="28575"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gn="ctr">
              <a:buClr>
                <a:srgbClr val="000000"/>
              </a:buClr>
              <a:buSzPts val="1300"/>
            </a:pPr>
            <a:r>
              <a:rPr lang="en-US" altLang="ja" sz="1200">
                <a:solidFill>
                  <a:srgbClr val="000000"/>
                </a:solidFill>
                <a:latin typeface="Arial"/>
                <a:ea typeface="Arial"/>
                <a:cs typeface="Arial"/>
                <a:sym typeface="Arial"/>
              </a:rPr>
              <a:t>¥</a:t>
            </a:r>
            <a:endParaRPr sz="960">
              <a:solidFill>
                <a:srgbClr val="000000"/>
              </a:solidFill>
              <a:latin typeface="Arial"/>
              <a:ea typeface="Arial"/>
              <a:cs typeface="Arial"/>
              <a:sym typeface="Arial"/>
            </a:endParaRPr>
          </a:p>
        </p:txBody>
      </p:sp>
      <p:cxnSp>
        <p:nvCxnSpPr>
          <p:cNvPr id="29" name="Google Shape;342;p27">
            <a:extLst>
              <a:ext uri="{FF2B5EF4-FFF2-40B4-BE49-F238E27FC236}">
                <a16:creationId xmlns:a16="http://schemas.microsoft.com/office/drawing/2014/main" id="{8FBB5E81-A413-7E09-8C82-A87DF52D7AAC}"/>
              </a:ext>
            </a:extLst>
          </p:cNvPr>
          <p:cNvCxnSpPr>
            <a:cxnSpLocks/>
          </p:cNvCxnSpPr>
          <p:nvPr/>
        </p:nvCxnSpPr>
        <p:spPr>
          <a:xfrm flipH="1">
            <a:off x="6401867" y="3960304"/>
            <a:ext cx="472966" cy="0"/>
          </a:xfrm>
          <a:prstGeom prst="straightConnector1">
            <a:avLst/>
          </a:prstGeom>
          <a:noFill/>
          <a:ln w="28575" cap="flat" cmpd="sng">
            <a:solidFill>
              <a:srgbClr val="000000"/>
            </a:solidFill>
            <a:prstDash val="solid"/>
            <a:miter lim="400000"/>
            <a:headEnd type="oval" w="lg" len="lg"/>
            <a:tailEnd type="none" w="sm" len="sm"/>
          </a:ln>
        </p:spPr>
      </p:cxnSp>
      <p:cxnSp>
        <p:nvCxnSpPr>
          <p:cNvPr id="96" name="Google Shape;342;p27">
            <a:extLst>
              <a:ext uri="{FF2B5EF4-FFF2-40B4-BE49-F238E27FC236}">
                <a16:creationId xmlns:a16="http://schemas.microsoft.com/office/drawing/2014/main" id="{892DBE88-79B2-002B-2432-E61B8C329D13}"/>
              </a:ext>
            </a:extLst>
          </p:cNvPr>
          <p:cNvCxnSpPr>
            <a:cxnSpLocks/>
          </p:cNvCxnSpPr>
          <p:nvPr/>
        </p:nvCxnSpPr>
        <p:spPr>
          <a:xfrm flipH="1">
            <a:off x="4628472" y="2519691"/>
            <a:ext cx="877163" cy="0"/>
          </a:xfrm>
          <a:prstGeom prst="straightConnector1">
            <a:avLst/>
          </a:prstGeom>
          <a:noFill/>
          <a:ln w="28575" cap="flat" cmpd="sng">
            <a:solidFill>
              <a:srgbClr val="000000"/>
            </a:solidFill>
            <a:prstDash val="solid"/>
            <a:miter lim="400000"/>
            <a:headEnd type="oval" w="lg" len="lg"/>
            <a:tailEnd type="none" w="sm" len="sm"/>
          </a:ln>
        </p:spPr>
      </p:cxnSp>
      <p:cxnSp>
        <p:nvCxnSpPr>
          <p:cNvPr id="98" name="Google Shape;131;p25">
            <a:extLst>
              <a:ext uri="{FF2B5EF4-FFF2-40B4-BE49-F238E27FC236}">
                <a16:creationId xmlns:a16="http://schemas.microsoft.com/office/drawing/2014/main" id="{9F2FDD46-9D53-35CC-2E70-483441F85CCC}"/>
              </a:ext>
            </a:extLst>
          </p:cNvPr>
          <p:cNvCxnSpPr>
            <a:cxnSpLocks/>
            <a:endCxn id="129" idx="0"/>
          </p:cNvCxnSpPr>
          <p:nvPr/>
        </p:nvCxnSpPr>
        <p:spPr>
          <a:xfrm>
            <a:off x="5960287" y="3143326"/>
            <a:ext cx="0" cy="433484"/>
          </a:xfrm>
          <a:prstGeom prst="straightConnector1">
            <a:avLst/>
          </a:prstGeom>
          <a:noFill/>
          <a:ln w="28575" cap="flat" cmpd="sng">
            <a:solidFill>
              <a:srgbClr val="000000"/>
            </a:solidFill>
            <a:prstDash val="solid"/>
            <a:miter lim="400000"/>
            <a:headEnd type="stealth" w="med" len="med"/>
            <a:tailEnd type="none" w="sm" len="sm"/>
          </a:ln>
        </p:spPr>
      </p:cxnSp>
      <p:cxnSp>
        <p:nvCxnSpPr>
          <p:cNvPr id="107" name="Google Shape;131;p25">
            <a:extLst>
              <a:ext uri="{FF2B5EF4-FFF2-40B4-BE49-F238E27FC236}">
                <a16:creationId xmlns:a16="http://schemas.microsoft.com/office/drawing/2014/main" id="{7E75DF99-64F1-11B6-1085-059F6F405854}"/>
              </a:ext>
            </a:extLst>
          </p:cNvPr>
          <p:cNvCxnSpPr>
            <a:cxnSpLocks/>
          </p:cNvCxnSpPr>
          <p:nvPr/>
        </p:nvCxnSpPr>
        <p:spPr>
          <a:xfrm>
            <a:off x="5957258" y="4578252"/>
            <a:ext cx="0" cy="311914"/>
          </a:xfrm>
          <a:prstGeom prst="straightConnector1">
            <a:avLst/>
          </a:prstGeom>
          <a:noFill/>
          <a:ln w="28575" cap="flat" cmpd="sng">
            <a:solidFill>
              <a:srgbClr val="000000"/>
            </a:solidFill>
            <a:prstDash val="solid"/>
            <a:miter lim="400000"/>
            <a:headEnd type="stealth" w="med" len="med"/>
            <a:tailEnd type="none" w="sm" len="sm"/>
          </a:ln>
        </p:spPr>
      </p:cxnSp>
      <p:sp>
        <p:nvSpPr>
          <p:cNvPr id="133" name="Google Shape;180;p26">
            <a:extLst>
              <a:ext uri="{FF2B5EF4-FFF2-40B4-BE49-F238E27FC236}">
                <a16:creationId xmlns:a16="http://schemas.microsoft.com/office/drawing/2014/main" id="{505F37FA-8FC7-23D3-1528-EB96B5886A2F}"/>
              </a:ext>
            </a:extLst>
          </p:cNvPr>
          <p:cNvSpPr/>
          <p:nvPr/>
        </p:nvSpPr>
        <p:spPr>
          <a:xfrm>
            <a:off x="7046741" y="3579814"/>
            <a:ext cx="1795180" cy="699054"/>
          </a:xfrm>
          <a:prstGeom prst="rect">
            <a:avLst/>
          </a:prstGeom>
          <a:noFill/>
          <a:ln w="38100" cap="flat" cmpd="sng">
            <a:solidFill>
              <a:srgbClr val="000000"/>
            </a:solidFill>
            <a:prstDash val="solid"/>
            <a:miter lim="400000"/>
            <a:headEnd type="none" w="sm" len="sm"/>
            <a:tailEnd type="none" w="sm" len="sm"/>
          </a:ln>
        </p:spPr>
        <p:txBody>
          <a:bodyPr spcFirstLastPara="1" wrap="square" lIns="28920" tIns="28920" rIns="28920" bIns="28920" anchor="ctr" anchorCtr="0">
            <a:noAutofit/>
          </a:bodyPr>
          <a:lstStyle/>
          <a:p>
            <a:pPr>
              <a:lnSpc>
                <a:spcPct val="50000"/>
              </a:lnSpc>
              <a:buClr>
                <a:srgbClr val="000000"/>
              </a:buClr>
              <a:buSzPts val="3400"/>
            </a:pPr>
            <a:endParaRPr sz="2720">
              <a:solidFill>
                <a:srgbClr val="000000"/>
              </a:solidFill>
              <a:latin typeface="Arial"/>
              <a:ea typeface="Arial"/>
              <a:cs typeface="Arial"/>
              <a:sym typeface="Arial"/>
            </a:endParaRPr>
          </a:p>
        </p:txBody>
      </p:sp>
      <p:sp>
        <p:nvSpPr>
          <p:cNvPr id="134" name="テキスト ボックス 133">
            <a:extLst>
              <a:ext uri="{FF2B5EF4-FFF2-40B4-BE49-F238E27FC236}">
                <a16:creationId xmlns:a16="http://schemas.microsoft.com/office/drawing/2014/main" id="{84F1FCC4-AA96-0F39-B1B7-302C10FC6870}"/>
              </a:ext>
            </a:extLst>
          </p:cNvPr>
          <p:cNvSpPr txBox="1"/>
          <p:nvPr/>
        </p:nvSpPr>
        <p:spPr>
          <a:xfrm>
            <a:off x="7527538" y="4009619"/>
            <a:ext cx="739305" cy="276999"/>
          </a:xfrm>
          <a:prstGeom prst="rect">
            <a:avLst/>
          </a:prstGeom>
          <a:noFill/>
        </p:spPr>
        <p:txBody>
          <a:bodyPr wrap="none" rtlCol="0">
            <a:spAutoFit/>
          </a:bodyPr>
          <a:lstStyle/>
          <a:p>
            <a:r>
              <a:rPr lang="en-US" altLang="ja-JP" sz="1200" spc="150" dirty="0"/>
              <a:t>15</a:t>
            </a:r>
            <a:r>
              <a:rPr lang="ja-JP" altLang="en-US" sz="1200" spc="150" dirty="0"/>
              <a:t>時間</a:t>
            </a:r>
            <a:endParaRPr kumimoji="1" lang="ja-JP" altLang="en-US" sz="1200" spc="150" dirty="0"/>
          </a:p>
        </p:txBody>
      </p:sp>
      <p:sp>
        <p:nvSpPr>
          <p:cNvPr id="135" name="Google Shape;208;p26">
            <a:extLst>
              <a:ext uri="{FF2B5EF4-FFF2-40B4-BE49-F238E27FC236}">
                <a16:creationId xmlns:a16="http://schemas.microsoft.com/office/drawing/2014/main" id="{9CFFA5BC-5668-74A0-1DAB-8FEB6861A835}"/>
              </a:ext>
            </a:extLst>
          </p:cNvPr>
          <p:cNvSpPr/>
          <p:nvPr/>
        </p:nvSpPr>
        <p:spPr>
          <a:xfrm rot="10800000" flipH="1">
            <a:off x="6401866" y="4725230"/>
            <a:ext cx="1562891" cy="538567"/>
          </a:xfrm>
          <a:custGeom>
            <a:avLst/>
            <a:gdLst/>
            <a:ahLst/>
            <a:cxnLst/>
            <a:rect l="l" t="t" r="r" b="b"/>
            <a:pathLst>
              <a:path w="21600" h="21600" extrusionOk="0">
                <a:moveTo>
                  <a:pt x="21600" y="21600"/>
                </a:moveTo>
                <a:lnTo>
                  <a:pt x="21560" y="3"/>
                </a:lnTo>
                <a:lnTo>
                  <a:pt x="0" y="0"/>
                </a:lnTo>
              </a:path>
            </a:pathLst>
          </a:custGeom>
          <a:noFill/>
          <a:ln w="28575" cap="flat" cmpd="sng">
            <a:solidFill>
              <a:srgbClr val="000000"/>
            </a:solidFill>
            <a:prstDash val="solid"/>
            <a:miter lim="400000"/>
            <a:headEnd type="stealth" w="med" len="med"/>
            <a:tailEnd type="none" w="sm" len="sm"/>
          </a:ln>
        </p:spPr>
        <p:txBody>
          <a:bodyPr spcFirstLastPara="1" wrap="square" lIns="28920" tIns="28920" rIns="28920" bIns="28920" anchor="ctr" anchorCtr="0">
            <a:noAutofit/>
          </a:bodyPr>
          <a:lstStyle/>
          <a:p>
            <a:pPr algn="ctr">
              <a:buClr>
                <a:srgbClr val="000000"/>
              </a:buClr>
              <a:buSzPts val="3400"/>
            </a:pPr>
            <a:endParaRPr sz="2720">
              <a:solidFill>
                <a:srgbClr val="000000"/>
              </a:solidFill>
              <a:latin typeface="Arial"/>
              <a:ea typeface="Arial"/>
              <a:cs typeface="Arial"/>
              <a:sym typeface="Arial"/>
            </a:endParaRPr>
          </a:p>
        </p:txBody>
      </p:sp>
      <p:sp>
        <p:nvSpPr>
          <p:cNvPr id="136" name="Google Shape;480;p28">
            <a:extLst>
              <a:ext uri="{FF2B5EF4-FFF2-40B4-BE49-F238E27FC236}">
                <a16:creationId xmlns:a16="http://schemas.microsoft.com/office/drawing/2014/main" id="{337AC5C0-4EF3-56B8-3410-A4AFB63BFFDB}"/>
              </a:ext>
            </a:extLst>
          </p:cNvPr>
          <p:cNvSpPr/>
          <p:nvPr/>
        </p:nvSpPr>
        <p:spPr>
          <a:xfrm>
            <a:off x="5889695" y="4705485"/>
            <a:ext cx="152415" cy="136026"/>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138" name="テキスト ボックス 137">
            <a:extLst>
              <a:ext uri="{FF2B5EF4-FFF2-40B4-BE49-F238E27FC236}">
                <a16:creationId xmlns:a16="http://schemas.microsoft.com/office/drawing/2014/main" id="{55CDA1EB-7572-2514-978C-6FC679A3993F}"/>
              </a:ext>
            </a:extLst>
          </p:cNvPr>
          <p:cNvSpPr txBox="1"/>
          <p:nvPr/>
        </p:nvSpPr>
        <p:spPr>
          <a:xfrm>
            <a:off x="6015670" y="4655219"/>
            <a:ext cx="748923" cy="261610"/>
          </a:xfrm>
          <a:prstGeom prst="rect">
            <a:avLst/>
          </a:prstGeom>
          <a:noFill/>
        </p:spPr>
        <p:txBody>
          <a:bodyPr wrap="none" rtlCol="0">
            <a:spAutoFit/>
          </a:bodyPr>
          <a:lstStyle/>
          <a:p>
            <a:r>
              <a:rPr kumimoji="1" lang="ja-JP" altLang="en-US" sz="1100" dirty="0"/>
              <a:t>業務委託</a:t>
            </a:r>
          </a:p>
        </p:txBody>
      </p:sp>
      <p:sp>
        <p:nvSpPr>
          <p:cNvPr id="139" name="Google Shape;480;p28">
            <a:extLst>
              <a:ext uri="{FF2B5EF4-FFF2-40B4-BE49-F238E27FC236}">
                <a16:creationId xmlns:a16="http://schemas.microsoft.com/office/drawing/2014/main" id="{502CE406-79B8-13F3-D4DE-3CC2D08488D4}"/>
              </a:ext>
            </a:extLst>
          </p:cNvPr>
          <p:cNvSpPr/>
          <p:nvPr/>
        </p:nvSpPr>
        <p:spPr>
          <a:xfrm>
            <a:off x="4148947" y="4307761"/>
            <a:ext cx="152415" cy="136026"/>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140" name="テキスト ボックス 139">
            <a:extLst>
              <a:ext uri="{FF2B5EF4-FFF2-40B4-BE49-F238E27FC236}">
                <a16:creationId xmlns:a16="http://schemas.microsoft.com/office/drawing/2014/main" id="{55C488CF-BEEF-8850-B282-39D778C00010}"/>
              </a:ext>
            </a:extLst>
          </p:cNvPr>
          <p:cNvSpPr txBox="1"/>
          <p:nvPr/>
        </p:nvSpPr>
        <p:spPr>
          <a:xfrm>
            <a:off x="4324832" y="4257495"/>
            <a:ext cx="466794" cy="261610"/>
          </a:xfrm>
          <a:prstGeom prst="rect">
            <a:avLst/>
          </a:prstGeom>
          <a:noFill/>
        </p:spPr>
        <p:txBody>
          <a:bodyPr wrap="none" rtlCol="0">
            <a:spAutoFit/>
          </a:bodyPr>
          <a:lstStyle/>
          <a:p>
            <a:r>
              <a:rPr kumimoji="1" lang="ja-JP" altLang="en-US" sz="1100" dirty="0"/>
              <a:t>販売</a:t>
            </a:r>
          </a:p>
        </p:txBody>
      </p:sp>
      <p:sp>
        <p:nvSpPr>
          <p:cNvPr id="143" name="Google Shape;480;p28">
            <a:extLst>
              <a:ext uri="{FF2B5EF4-FFF2-40B4-BE49-F238E27FC236}">
                <a16:creationId xmlns:a16="http://schemas.microsoft.com/office/drawing/2014/main" id="{D8BDDF65-D67C-F725-DF84-AC1C9016A604}"/>
              </a:ext>
            </a:extLst>
          </p:cNvPr>
          <p:cNvSpPr/>
          <p:nvPr/>
        </p:nvSpPr>
        <p:spPr>
          <a:xfrm>
            <a:off x="5889695" y="3322280"/>
            <a:ext cx="152415" cy="136026"/>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144" name="テキスト ボックス 143">
            <a:extLst>
              <a:ext uri="{FF2B5EF4-FFF2-40B4-BE49-F238E27FC236}">
                <a16:creationId xmlns:a16="http://schemas.microsoft.com/office/drawing/2014/main" id="{8D94F098-1B36-E450-67C4-B3D66917B2DA}"/>
              </a:ext>
            </a:extLst>
          </p:cNvPr>
          <p:cNvSpPr txBox="1"/>
          <p:nvPr/>
        </p:nvSpPr>
        <p:spPr>
          <a:xfrm>
            <a:off x="6015670" y="3272014"/>
            <a:ext cx="1172116" cy="261610"/>
          </a:xfrm>
          <a:prstGeom prst="rect">
            <a:avLst/>
          </a:prstGeom>
          <a:noFill/>
        </p:spPr>
        <p:txBody>
          <a:bodyPr wrap="none" rtlCol="0">
            <a:spAutoFit/>
          </a:bodyPr>
          <a:lstStyle/>
          <a:p>
            <a:r>
              <a:rPr lang="ja-JP" altLang="en-US" sz="1100" dirty="0"/>
              <a:t>オンライン授業</a:t>
            </a:r>
            <a:endParaRPr kumimoji="1" lang="ja-JP" altLang="en-US" sz="1100" dirty="0"/>
          </a:p>
        </p:txBody>
      </p:sp>
      <p:sp>
        <p:nvSpPr>
          <p:cNvPr id="146" name="Google Shape;480;p28">
            <a:extLst>
              <a:ext uri="{FF2B5EF4-FFF2-40B4-BE49-F238E27FC236}">
                <a16:creationId xmlns:a16="http://schemas.microsoft.com/office/drawing/2014/main" id="{84398A1F-06AD-CAA4-EB34-CE8D2DA2A09A}"/>
              </a:ext>
            </a:extLst>
          </p:cNvPr>
          <p:cNvSpPr/>
          <p:nvPr/>
        </p:nvSpPr>
        <p:spPr>
          <a:xfrm>
            <a:off x="7021261" y="5201511"/>
            <a:ext cx="152415" cy="136026"/>
          </a:xfrm>
          <a:prstGeom prst="rect">
            <a:avLst/>
          </a:prstGeom>
          <a:solidFill>
            <a:srgbClr val="CBECFA"/>
          </a:solidFill>
          <a:ln w="28575" cap="flat" cmpd="sng">
            <a:solidFill>
              <a:srgbClr val="000000"/>
            </a:solidFill>
            <a:prstDash val="solid"/>
            <a:round/>
            <a:headEnd type="none" w="sm" len="sm"/>
            <a:tailEnd type="none" w="sm" len="sm"/>
          </a:ln>
        </p:spPr>
        <p:txBody>
          <a:bodyPr spcFirstLastPara="1" wrap="square" lIns="73140" tIns="73140" rIns="73140" bIns="73140" anchor="ctr" anchorCtr="0">
            <a:noAutofit/>
          </a:bodyPr>
          <a:lstStyle/>
          <a:p>
            <a:pPr>
              <a:buClr>
                <a:srgbClr val="000000"/>
              </a:buClr>
              <a:buSzPts val="1400"/>
            </a:pPr>
            <a:endParaRPr sz="1120">
              <a:solidFill>
                <a:srgbClr val="000000"/>
              </a:solidFill>
              <a:latin typeface="Arial"/>
              <a:ea typeface="Arial"/>
              <a:cs typeface="Arial"/>
              <a:sym typeface="Arial"/>
            </a:endParaRPr>
          </a:p>
        </p:txBody>
      </p:sp>
      <p:sp>
        <p:nvSpPr>
          <p:cNvPr id="147" name="テキスト ボックス 146">
            <a:extLst>
              <a:ext uri="{FF2B5EF4-FFF2-40B4-BE49-F238E27FC236}">
                <a16:creationId xmlns:a16="http://schemas.microsoft.com/office/drawing/2014/main" id="{9428F8B4-9F35-B707-028A-3D7CAE653EC1}"/>
              </a:ext>
            </a:extLst>
          </p:cNvPr>
          <p:cNvSpPr txBox="1"/>
          <p:nvPr/>
        </p:nvSpPr>
        <p:spPr>
          <a:xfrm>
            <a:off x="6665854" y="4970111"/>
            <a:ext cx="889987" cy="261610"/>
          </a:xfrm>
          <a:prstGeom prst="rect">
            <a:avLst/>
          </a:prstGeom>
          <a:noFill/>
        </p:spPr>
        <p:txBody>
          <a:bodyPr wrap="none" rtlCol="0">
            <a:spAutoFit/>
          </a:bodyPr>
          <a:lstStyle/>
          <a:p>
            <a:r>
              <a:rPr lang="ja-JP" altLang="en-US" sz="1100" dirty="0"/>
              <a:t>開発・改善</a:t>
            </a:r>
            <a:endParaRPr kumimoji="1" lang="ja-JP" altLang="en-US" sz="1100" dirty="0"/>
          </a:p>
        </p:txBody>
      </p:sp>
      <p:sp>
        <p:nvSpPr>
          <p:cNvPr id="23" name="四角形: 角を丸くする 22">
            <a:extLst>
              <a:ext uri="{FF2B5EF4-FFF2-40B4-BE49-F238E27FC236}">
                <a16:creationId xmlns:a16="http://schemas.microsoft.com/office/drawing/2014/main" id="{1438EA0A-3668-5120-8A69-AFA670D9277F}"/>
              </a:ext>
            </a:extLst>
          </p:cNvPr>
          <p:cNvSpPr/>
          <p:nvPr/>
        </p:nvSpPr>
        <p:spPr>
          <a:xfrm>
            <a:off x="6235490" y="647906"/>
            <a:ext cx="2441122" cy="408214"/>
          </a:xfrm>
          <a:prstGeom prst="roundRect">
            <a:avLst/>
          </a:prstGeom>
          <a:solidFill>
            <a:srgbClr val="004E87"/>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任意</a:t>
            </a:r>
          </a:p>
        </p:txBody>
      </p:sp>
    </p:spTree>
    <p:extLst>
      <p:ext uri="{BB962C8B-B14F-4D97-AF65-F5344CB8AC3E}">
        <p14:creationId xmlns:p14="http://schemas.microsoft.com/office/powerpoint/2010/main" val="221445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FB5D8-B134-9857-AFCF-4F06F230033F}"/>
              </a:ext>
            </a:extLst>
          </p:cNvPr>
          <p:cNvSpPr>
            <a:spLocks noGrp="1"/>
          </p:cNvSpPr>
          <p:nvPr>
            <p:ph type="title"/>
          </p:nvPr>
        </p:nvSpPr>
        <p:spPr/>
        <p:txBody>
          <a:bodyPr>
            <a:normAutofit fontScale="90000"/>
          </a:bodyPr>
          <a:lstStyle/>
          <a:p>
            <a:r>
              <a:rPr kumimoji="1" lang="en-US" altLang="ja-JP" dirty="0"/>
              <a:t>C. </a:t>
            </a:r>
            <a:r>
              <a:rPr kumimoji="1" lang="ja-JP" altLang="en-US" dirty="0"/>
              <a:t>ターゲット市場</a:t>
            </a:r>
          </a:p>
        </p:txBody>
      </p:sp>
      <p:sp>
        <p:nvSpPr>
          <p:cNvPr id="4" name="スライド番号プレースホルダー 3">
            <a:extLst>
              <a:ext uri="{FF2B5EF4-FFF2-40B4-BE49-F238E27FC236}">
                <a16:creationId xmlns:a16="http://schemas.microsoft.com/office/drawing/2014/main" id="{14FD146C-0839-6D80-AB35-6C038E9F97D9}"/>
              </a:ext>
            </a:extLst>
          </p:cNvPr>
          <p:cNvSpPr>
            <a:spLocks noGrp="1"/>
          </p:cNvSpPr>
          <p:nvPr>
            <p:ph type="sldNum" sz="quarter" idx="12"/>
          </p:nvPr>
        </p:nvSpPr>
        <p:spPr/>
        <p:txBody>
          <a:bodyPr/>
          <a:lstStyle/>
          <a:p>
            <a:fld id="{AAE74741-446D-4801-B87C-EAF3B7DCD957}" type="slidenum">
              <a:rPr kumimoji="1" lang="ja-JP" altLang="en-US" smtClean="0"/>
              <a:t>7</a:t>
            </a:fld>
            <a:endParaRPr kumimoji="1" lang="ja-JP" altLang="en-US"/>
          </a:p>
        </p:txBody>
      </p:sp>
      <p:graphicFrame>
        <p:nvGraphicFramePr>
          <p:cNvPr id="9" name="表 8">
            <a:extLst>
              <a:ext uri="{FF2B5EF4-FFF2-40B4-BE49-F238E27FC236}">
                <a16:creationId xmlns:a16="http://schemas.microsoft.com/office/drawing/2014/main" id="{32A1D5B8-292A-0EF9-36EF-B017742D9AA0}"/>
              </a:ext>
            </a:extLst>
          </p:cNvPr>
          <p:cNvGraphicFramePr>
            <a:graphicFrameLocks noGrp="1"/>
          </p:cNvGraphicFramePr>
          <p:nvPr>
            <p:extLst>
              <p:ext uri="{D42A27DB-BD31-4B8C-83A1-F6EECF244321}">
                <p14:modId xmlns:p14="http://schemas.microsoft.com/office/powerpoint/2010/main" val="3483747874"/>
              </p:ext>
            </p:extLst>
          </p:nvPr>
        </p:nvGraphicFramePr>
        <p:xfrm>
          <a:off x="838200" y="1426683"/>
          <a:ext cx="10444843" cy="4690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⑥</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ターゲット市場の図解</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432000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10" name="四角形: 角を丸くする 9">
            <a:extLst>
              <a:ext uri="{FF2B5EF4-FFF2-40B4-BE49-F238E27FC236}">
                <a16:creationId xmlns:a16="http://schemas.microsoft.com/office/drawing/2014/main" id="{4C2CF6BC-943D-D859-C850-9E0E305A94CB}"/>
              </a:ext>
            </a:extLst>
          </p:cNvPr>
          <p:cNvSpPr/>
          <p:nvPr/>
        </p:nvSpPr>
        <p:spPr>
          <a:xfrm>
            <a:off x="8841921" y="648904"/>
            <a:ext cx="2441122" cy="408214"/>
          </a:xfrm>
          <a:prstGeom prst="roundRect">
            <a:avLst/>
          </a:prstGeom>
          <a:solidFill>
            <a:srgbClr val="5BB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提出用</a:t>
            </a:r>
          </a:p>
        </p:txBody>
      </p:sp>
      <p:sp>
        <p:nvSpPr>
          <p:cNvPr id="11" name="楕円 10">
            <a:extLst>
              <a:ext uri="{FF2B5EF4-FFF2-40B4-BE49-F238E27FC236}">
                <a16:creationId xmlns:a16="http://schemas.microsoft.com/office/drawing/2014/main" id="{96D5ED36-3E07-1683-46A4-122427F0956D}"/>
              </a:ext>
            </a:extLst>
          </p:cNvPr>
          <p:cNvSpPr/>
          <p:nvPr/>
        </p:nvSpPr>
        <p:spPr>
          <a:xfrm>
            <a:off x="1420586" y="2024743"/>
            <a:ext cx="4800600" cy="395967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67EFF22E-7F1F-F948-CF9C-4294E082C54E}"/>
              </a:ext>
            </a:extLst>
          </p:cNvPr>
          <p:cNvSpPr/>
          <p:nvPr/>
        </p:nvSpPr>
        <p:spPr>
          <a:xfrm>
            <a:off x="2292804" y="3306536"/>
            <a:ext cx="3056164" cy="2677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9FD99F6-CBC8-1328-145E-AB5C6BD24B21}"/>
              </a:ext>
            </a:extLst>
          </p:cNvPr>
          <p:cNvSpPr txBox="1"/>
          <p:nvPr/>
        </p:nvSpPr>
        <p:spPr>
          <a:xfrm>
            <a:off x="2689805" y="3885661"/>
            <a:ext cx="2262158" cy="369332"/>
          </a:xfrm>
          <a:prstGeom prst="rect">
            <a:avLst/>
          </a:prstGeom>
          <a:noFill/>
        </p:spPr>
        <p:txBody>
          <a:bodyPr wrap="none" rtlCol="0">
            <a:spAutoFit/>
          </a:bodyPr>
          <a:lstStyle/>
          <a:p>
            <a:r>
              <a:rPr kumimoji="1" lang="ja-JP" altLang="en-US" b="1" dirty="0">
                <a:solidFill>
                  <a:schemeClr val="bg1"/>
                </a:solidFill>
              </a:rPr>
              <a:t>コアターゲット市場</a:t>
            </a:r>
          </a:p>
        </p:txBody>
      </p:sp>
      <p:sp>
        <p:nvSpPr>
          <p:cNvPr id="14" name="テキスト ボックス 13">
            <a:extLst>
              <a:ext uri="{FF2B5EF4-FFF2-40B4-BE49-F238E27FC236}">
                <a16:creationId xmlns:a16="http://schemas.microsoft.com/office/drawing/2014/main" id="{92582BB9-71F3-8A30-D1F8-1315DEA3E43A}"/>
              </a:ext>
            </a:extLst>
          </p:cNvPr>
          <p:cNvSpPr txBox="1"/>
          <p:nvPr/>
        </p:nvSpPr>
        <p:spPr>
          <a:xfrm>
            <a:off x="2689805" y="2419202"/>
            <a:ext cx="2262158" cy="369332"/>
          </a:xfrm>
          <a:prstGeom prst="rect">
            <a:avLst/>
          </a:prstGeom>
          <a:noFill/>
        </p:spPr>
        <p:txBody>
          <a:bodyPr wrap="none" rtlCol="0">
            <a:spAutoFit/>
          </a:bodyPr>
          <a:lstStyle/>
          <a:p>
            <a:r>
              <a:rPr lang="ja-JP" altLang="en-US" dirty="0"/>
              <a:t>最大</a:t>
            </a:r>
            <a:r>
              <a:rPr kumimoji="1" lang="ja-JP" altLang="en-US" dirty="0"/>
              <a:t>ターゲット市場</a:t>
            </a:r>
          </a:p>
        </p:txBody>
      </p:sp>
      <p:cxnSp>
        <p:nvCxnSpPr>
          <p:cNvPr id="16" name="直線コネクタ 15">
            <a:extLst>
              <a:ext uri="{FF2B5EF4-FFF2-40B4-BE49-F238E27FC236}">
                <a16:creationId xmlns:a16="http://schemas.microsoft.com/office/drawing/2014/main" id="{7D213B7E-05FA-687D-560D-0F97655C256D}"/>
              </a:ext>
            </a:extLst>
          </p:cNvPr>
          <p:cNvCxnSpPr>
            <a:cxnSpLocks/>
          </p:cNvCxnSpPr>
          <p:nvPr/>
        </p:nvCxnSpPr>
        <p:spPr>
          <a:xfrm>
            <a:off x="3818374" y="4477954"/>
            <a:ext cx="2853731"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aphicFrame>
        <p:nvGraphicFramePr>
          <p:cNvPr id="20" name="表 19">
            <a:extLst>
              <a:ext uri="{FF2B5EF4-FFF2-40B4-BE49-F238E27FC236}">
                <a16:creationId xmlns:a16="http://schemas.microsoft.com/office/drawing/2014/main" id="{46104630-2850-29BB-3B2F-A84445AEB171}"/>
              </a:ext>
            </a:extLst>
          </p:cNvPr>
          <p:cNvGraphicFramePr>
            <a:graphicFrameLocks noGrp="1"/>
          </p:cNvGraphicFramePr>
          <p:nvPr>
            <p:extLst>
              <p:ext uri="{D42A27DB-BD31-4B8C-83A1-F6EECF244321}">
                <p14:modId xmlns:p14="http://schemas.microsoft.com/office/powerpoint/2010/main" val="3376407008"/>
              </p:ext>
            </p:extLst>
          </p:nvPr>
        </p:nvGraphicFramePr>
        <p:xfrm>
          <a:off x="6618186" y="3959051"/>
          <a:ext cx="4424952" cy="1932371"/>
        </p:xfrm>
        <a:graphic>
          <a:graphicData uri="http://schemas.openxmlformats.org/drawingml/2006/table">
            <a:tbl>
              <a:tblPr firstRow="1" bandRow="1">
                <a:tableStyleId>{5940675A-B579-460E-94D1-54222C63F5DA}</a:tableStyleId>
              </a:tblPr>
              <a:tblGrid>
                <a:gridCol w="4424952">
                  <a:extLst>
                    <a:ext uri="{9D8B030D-6E8A-4147-A177-3AD203B41FA5}">
                      <a16:colId xmlns:a16="http://schemas.microsoft.com/office/drawing/2014/main" val="2969515401"/>
                    </a:ext>
                  </a:extLst>
                </a:gridCol>
              </a:tblGrid>
              <a:tr h="1932371">
                <a:tc>
                  <a:txBody>
                    <a:bodyPr/>
                    <a:lstStyle/>
                    <a:p>
                      <a:r>
                        <a:rPr kumimoji="1" lang="ja-JP" altLang="en-US" sz="1600" spc="150" baseline="0" dirty="0">
                          <a:solidFill>
                            <a:schemeClr val="tx1"/>
                          </a:solidFill>
                        </a:rPr>
                        <a:t>■コアターゲットの属性</a:t>
                      </a:r>
                      <a:endParaRPr kumimoji="1" lang="en-US" altLang="ja-JP" sz="1600" spc="150" baseline="0" dirty="0">
                        <a:solidFill>
                          <a:schemeClr val="tx1"/>
                        </a:solidFill>
                      </a:endParaRPr>
                    </a:p>
                    <a:p>
                      <a:endParaRPr kumimoji="1" lang="en-US" altLang="ja-JP" sz="1600" spc="150" baseline="0" dirty="0">
                        <a:solidFill>
                          <a:schemeClr val="tx1"/>
                        </a:solidFill>
                      </a:endParaRPr>
                    </a:p>
                    <a:p>
                      <a:endParaRPr kumimoji="1" lang="en-US" altLang="ja-JP" sz="1600" spc="150" baseline="0" dirty="0">
                        <a:solidFill>
                          <a:schemeClr val="tx1"/>
                        </a:solidFill>
                      </a:endParaRPr>
                    </a:p>
                    <a:p>
                      <a:r>
                        <a:rPr kumimoji="1" lang="ja-JP" altLang="en-US" sz="1600" spc="150" baseline="0" dirty="0">
                          <a:solidFill>
                            <a:schemeClr val="tx1"/>
                          </a:solidFill>
                        </a:rPr>
                        <a:t>■市場規模</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6397711"/>
                  </a:ext>
                </a:extLst>
              </a:tr>
            </a:tbl>
          </a:graphicData>
        </a:graphic>
      </p:graphicFrame>
      <p:cxnSp>
        <p:nvCxnSpPr>
          <p:cNvPr id="21" name="直線コネクタ 20">
            <a:extLst>
              <a:ext uri="{FF2B5EF4-FFF2-40B4-BE49-F238E27FC236}">
                <a16:creationId xmlns:a16="http://schemas.microsoft.com/office/drawing/2014/main" id="{BDDA33D8-BAF5-C089-310D-23ABAC273BBF}"/>
              </a:ext>
            </a:extLst>
          </p:cNvPr>
          <p:cNvCxnSpPr>
            <a:cxnSpLocks/>
          </p:cNvCxnSpPr>
          <p:nvPr/>
        </p:nvCxnSpPr>
        <p:spPr>
          <a:xfrm>
            <a:off x="3818374" y="3065534"/>
            <a:ext cx="2853731"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aphicFrame>
        <p:nvGraphicFramePr>
          <p:cNvPr id="22" name="表 21">
            <a:extLst>
              <a:ext uri="{FF2B5EF4-FFF2-40B4-BE49-F238E27FC236}">
                <a16:creationId xmlns:a16="http://schemas.microsoft.com/office/drawing/2014/main" id="{4D067F04-AF3E-48BA-31C3-B71DEC8773FF}"/>
              </a:ext>
            </a:extLst>
          </p:cNvPr>
          <p:cNvGraphicFramePr>
            <a:graphicFrameLocks noGrp="1"/>
          </p:cNvGraphicFramePr>
          <p:nvPr>
            <p:extLst>
              <p:ext uri="{D42A27DB-BD31-4B8C-83A1-F6EECF244321}">
                <p14:modId xmlns:p14="http://schemas.microsoft.com/office/powerpoint/2010/main" val="963687755"/>
              </p:ext>
            </p:extLst>
          </p:nvPr>
        </p:nvGraphicFramePr>
        <p:xfrm>
          <a:off x="6618186" y="1933682"/>
          <a:ext cx="4424952" cy="1932371"/>
        </p:xfrm>
        <a:graphic>
          <a:graphicData uri="http://schemas.openxmlformats.org/drawingml/2006/table">
            <a:tbl>
              <a:tblPr firstRow="1" bandRow="1">
                <a:tableStyleId>{5940675A-B579-460E-94D1-54222C63F5DA}</a:tableStyleId>
              </a:tblPr>
              <a:tblGrid>
                <a:gridCol w="4424952">
                  <a:extLst>
                    <a:ext uri="{9D8B030D-6E8A-4147-A177-3AD203B41FA5}">
                      <a16:colId xmlns:a16="http://schemas.microsoft.com/office/drawing/2014/main" val="2969515401"/>
                    </a:ext>
                  </a:extLst>
                </a:gridCol>
              </a:tblGrid>
              <a:tr h="1932371">
                <a:tc>
                  <a:txBody>
                    <a:bodyPr/>
                    <a:lstStyle/>
                    <a:p>
                      <a:r>
                        <a:rPr kumimoji="1" lang="ja-JP" altLang="en-US" sz="1600" spc="150" baseline="0" dirty="0">
                          <a:solidFill>
                            <a:schemeClr val="tx1"/>
                          </a:solidFill>
                        </a:rPr>
                        <a:t>■ターゲットの属性</a:t>
                      </a:r>
                      <a:endParaRPr kumimoji="1" lang="en-US" altLang="ja-JP" sz="1600" spc="150" baseline="0" dirty="0">
                        <a:solidFill>
                          <a:schemeClr val="tx1"/>
                        </a:solidFill>
                      </a:endParaRPr>
                    </a:p>
                    <a:p>
                      <a:endParaRPr kumimoji="1" lang="en-US" altLang="ja-JP" sz="1600" spc="150" baseline="0" dirty="0">
                        <a:solidFill>
                          <a:schemeClr val="tx1"/>
                        </a:solidFill>
                      </a:endParaRPr>
                    </a:p>
                    <a:p>
                      <a:endParaRPr kumimoji="1" lang="en-US" altLang="ja-JP" sz="1600" spc="150" baseline="0" dirty="0">
                        <a:solidFill>
                          <a:schemeClr val="tx1"/>
                        </a:solidFill>
                      </a:endParaRPr>
                    </a:p>
                    <a:p>
                      <a:r>
                        <a:rPr kumimoji="1" lang="ja-JP" altLang="en-US" sz="1600" spc="150" baseline="0" dirty="0">
                          <a:solidFill>
                            <a:schemeClr val="tx1"/>
                          </a:solidFill>
                        </a:rPr>
                        <a:t>■市場規模</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6397711"/>
                  </a:ext>
                </a:extLst>
              </a:tr>
            </a:tbl>
          </a:graphicData>
        </a:graphic>
      </p:graphicFrame>
      <p:sp>
        <p:nvSpPr>
          <p:cNvPr id="5" name="四角形: 角を丸くする 4">
            <a:extLst>
              <a:ext uri="{FF2B5EF4-FFF2-40B4-BE49-F238E27FC236}">
                <a16:creationId xmlns:a16="http://schemas.microsoft.com/office/drawing/2014/main" id="{DC73548F-E95E-5293-6CCD-8E2087D4E460}"/>
              </a:ext>
            </a:extLst>
          </p:cNvPr>
          <p:cNvSpPr/>
          <p:nvPr/>
        </p:nvSpPr>
        <p:spPr>
          <a:xfrm>
            <a:off x="6235490" y="647906"/>
            <a:ext cx="2441122" cy="408214"/>
          </a:xfrm>
          <a:prstGeom prst="roundRect">
            <a:avLst/>
          </a:prstGeom>
          <a:solidFill>
            <a:srgbClr val="004E87"/>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任意</a:t>
            </a:r>
          </a:p>
        </p:txBody>
      </p:sp>
    </p:spTree>
    <p:extLst>
      <p:ext uri="{BB962C8B-B14F-4D97-AF65-F5344CB8AC3E}">
        <p14:creationId xmlns:p14="http://schemas.microsoft.com/office/powerpoint/2010/main" val="2483602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FB5D8-B134-9857-AFCF-4F06F230033F}"/>
              </a:ext>
            </a:extLst>
          </p:cNvPr>
          <p:cNvSpPr>
            <a:spLocks noGrp="1"/>
          </p:cNvSpPr>
          <p:nvPr>
            <p:ph type="title"/>
          </p:nvPr>
        </p:nvSpPr>
        <p:spPr/>
        <p:txBody>
          <a:bodyPr>
            <a:normAutofit fontScale="90000"/>
          </a:bodyPr>
          <a:lstStyle/>
          <a:p>
            <a:r>
              <a:rPr kumimoji="1" lang="en-US" altLang="ja-JP" dirty="0"/>
              <a:t>C. </a:t>
            </a:r>
            <a:r>
              <a:rPr kumimoji="1" lang="ja-JP" altLang="en-US" dirty="0"/>
              <a:t>ターゲット市場</a:t>
            </a:r>
          </a:p>
        </p:txBody>
      </p:sp>
      <p:sp>
        <p:nvSpPr>
          <p:cNvPr id="4" name="スライド番号プレースホルダー 3">
            <a:extLst>
              <a:ext uri="{FF2B5EF4-FFF2-40B4-BE49-F238E27FC236}">
                <a16:creationId xmlns:a16="http://schemas.microsoft.com/office/drawing/2014/main" id="{14FD146C-0839-6D80-AB35-6C038E9F97D9}"/>
              </a:ext>
            </a:extLst>
          </p:cNvPr>
          <p:cNvSpPr>
            <a:spLocks noGrp="1"/>
          </p:cNvSpPr>
          <p:nvPr>
            <p:ph type="sldNum" sz="quarter" idx="12"/>
          </p:nvPr>
        </p:nvSpPr>
        <p:spPr/>
        <p:txBody>
          <a:bodyPr/>
          <a:lstStyle/>
          <a:p>
            <a:fld id="{AAE74741-446D-4801-B87C-EAF3B7DCD957}" type="slidenum">
              <a:rPr kumimoji="1" lang="ja-JP" altLang="en-US" smtClean="0"/>
              <a:t>8</a:t>
            </a:fld>
            <a:endParaRPr kumimoji="1" lang="ja-JP" altLang="en-US"/>
          </a:p>
        </p:txBody>
      </p:sp>
      <p:graphicFrame>
        <p:nvGraphicFramePr>
          <p:cNvPr id="9" name="表 8">
            <a:extLst>
              <a:ext uri="{FF2B5EF4-FFF2-40B4-BE49-F238E27FC236}">
                <a16:creationId xmlns:a16="http://schemas.microsoft.com/office/drawing/2014/main" id="{32A1D5B8-292A-0EF9-36EF-B017742D9AA0}"/>
              </a:ext>
            </a:extLst>
          </p:cNvPr>
          <p:cNvGraphicFramePr>
            <a:graphicFrameLocks noGrp="1"/>
          </p:cNvGraphicFramePr>
          <p:nvPr>
            <p:extLst>
              <p:ext uri="{D42A27DB-BD31-4B8C-83A1-F6EECF244321}">
                <p14:modId xmlns:p14="http://schemas.microsoft.com/office/powerpoint/2010/main" val="1436732552"/>
              </p:ext>
            </p:extLst>
          </p:nvPr>
        </p:nvGraphicFramePr>
        <p:xfrm>
          <a:off x="838200" y="1426683"/>
          <a:ext cx="10444843" cy="4690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⑥</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ターゲット市場の図解</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432000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3" name="四角形: 角を丸くする 2">
            <a:extLst>
              <a:ext uri="{FF2B5EF4-FFF2-40B4-BE49-F238E27FC236}">
                <a16:creationId xmlns:a16="http://schemas.microsoft.com/office/drawing/2014/main" id="{00827AEF-FBE6-317E-0EE9-C6DBF35C8ECF}"/>
              </a:ext>
            </a:extLst>
          </p:cNvPr>
          <p:cNvSpPr/>
          <p:nvPr/>
        </p:nvSpPr>
        <p:spPr>
          <a:xfrm>
            <a:off x="8841921" y="648904"/>
            <a:ext cx="2441122" cy="408214"/>
          </a:xfrm>
          <a:prstGeom prst="roundRect">
            <a:avLst/>
          </a:prstGeom>
          <a:solidFill>
            <a:schemeClr val="bg1"/>
          </a:solidFill>
          <a:ln>
            <a:solidFill>
              <a:srgbClr val="5BBB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5BBB24"/>
                </a:solidFill>
              </a:rPr>
              <a:t>サンプル</a:t>
            </a:r>
            <a:endParaRPr kumimoji="1" lang="ja-JP" altLang="en-US" dirty="0">
              <a:solidFill>
                <a:srgbClr val="5BBB24"/>
              </a:solidFill>
            </a:endParaRPr>
          </a:p>
        </p:txBody>
      </p:sp>
      <p:sp>
        <p:nvSpPr>
          <p:cNvPr id="5" name="楕円 4">
            <a:extLst>
              <a:ext uri="{FF2B5EF4-FFF2-40B4-BE49-F238E27FC236}">
                <a16:creationId xmlns:a16="http://schemas.microsoft.com/office/drawing/2014/main" id="{3239AD7D-01A3-019D-C18D-81D1630577B9}"/>
              </a:ext>
            </a:extLst>
          </p:cNvPr>
          <p:cNvSpPr/>
          <p:nvPr/>
        </p:nvSpPr>
        <p:spPr>
          <a:xfrm>
            <a:off x="1420586" y="2024743"/>
            <a:ext cx="4800600" cy="395967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A300AB06-A933-757A-000E-466D0DC3E32E}"/>
              </a:ext>
            </a:extLst>
          </p:cNvPr>
          <p:cNvSpPr/>
          <p:nvPr/>
        </p:nvSpPr>
        <p:spPr>
          <a:xfrm>
            <a:off x="2292804" y="3306536"/>
            <a:ext cx="3056164" cy="2677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05FEB49-778A-0BBA-3A4A-4C1C1501ED95}"/>
              </a:ext>
            </a:extLst>
          </p:cNvPr>
          <p:cNvSpPr txBox="1"/>
          <p:nvPr/>
        </p:nvSpPr>
        <p:spPr>
          <a:xfrm>
            <a:off x="2689805" y="3885661"/>
            <a:ext cx="2262158" cy="369332"/>
          </a:xfrm>
          <a:prstGeom prst="rect">
            <a:avLst/>
          </a:prstGeom>
          <a:noFill/>
        </p:spPr>
        <p:txBody>
          <a:bodyPr wrap="none" rtlCol="0">
            <a:spAutoFit/>
          </a:bodyPr>
          <a:lstStyle/>
          <a:p>
            <a:r>
              <a:rPr kumimoji="1" lang="ja-JP" altLang="en-US" b="1" dirty="0">
                <a:solidFill>
                  <a:schemeClr val="bg1"/>
                </a:solidFill>
              </a:rPr>
              <a:t>コアターゲット市場</a:t>
            </a:r>
          </a:p>
        </p:txBody>
      </p:sp>
      <p:sp>
        <p:nvSpPr>
          <p:cNvPr id="8" name="テキスト ボックス 7">
            <a:extLst>
              <a:ext uri="{FF2B5EF4-FFF2-40B4-BE49-F238E27FC236}">
                <a16:creationId xmlns:a16="http://schemas.microsoft.com/office/drawing/2014/main" id="{81264EBE-C012-1F27-D768-C1128CCA7C77}"/>
              </a:ext>
            </a:extLst>
          </p:cNvPr>
          <p:cNvSpPr txBox="1"/>
          <p:nvPr/>
        </p:nvSpPr>
        <p:spPr>
          <a:xfrm>
            <a:off x="2689805" y="2419202"/>
            <a:ext cx="2262158" cy="369332"/>
          </a:xfrm>
          <a:prstGeom prst="rect">
            <a:avLst/>
          </a:prstGeom>
          <a:noFill/>
        </p:spPr>
        <p:txBody>
          <a:bodyPr wrap="none" rtlCol="0">
            <a:spAutoFit/>
          </a:bodyPr>
          <a:lstStyle/>
          <a:p>
            <a:r>
              <a:rPr lang="ja-JP" altLang="en-US" dirty="0"/>
              <a:t>最大</a:t>
            </a:r>
            <a:r>
              <a:rPr kumimoji="1" lang="ja-JP" altLang="en-US" dirty="0"/>
              <a:t>ターゲット市場</a:t>
            </a:r>
          </a:p>
        </p:txBody>
      </p:sp>
      <p:cxnSp>
        <p:nvCxnSpPr>
          <p:cNvPr id="11" name="直線コネクタ 10">
            <a:extLst>
              <a:ext uri="{FF2B5EF4-FFF2-40B4-BE49-F238E27FC236}">
                <a16:creationId xmlns:a16="http://schemas.microsoft.com/office/drawing/2014/main" id="{06297D48-D743-5413-A1C2-8A944F5877E8}"/>
              </a:ext>
            </a:extLst>
          </p:cNvPr>
          <p:cNvCxnSpPr>
            <a:cxnSpLocks/>
          </p:cNvCxnSpPr>
          <p:nvPr/>
        </p:nvCxnSpPr>
        <p:spPr>
          <a:xfrm>
            <a:off x="3818374" y="4477954"/>
            <a:ext cx="2853731"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aphicFrame>
        <p:nvGraphicFramePr>
          <p:cNvPr id="12" name="表 11">
            <a:extLst>
              <a:ext uri="{FF2B5EF4-FFF2-40B4-BE49-F238E27FC236}">
                <a16:creationId xmlns:a16="http://schemas.microsoft.com/office/drawing/2014/main" id="{0E1EAC26-AB9E-52A4-9170-3F4F387D348E}"/>
              </a:ext>
            </a:extLst>
          </p:cNvPr>
          <p:cNvGraphicFramePr>
            <a:graphicFrameLocks noGrp="1"/>
          </p:cNvGraphicFramePr>
          <p:nvPr>
            <p:extLst>
              <p:ext uri="{D42A27DB-BD31-4B8C-83A1-F6EECF244321}">
                <p14:modId xmlns:p14="http://schemas.microsoft.com/office/powerpoint/2010/main" val="1236425064"/>
              </p:ext>
            </p:extLst>
          </p:nvPr>
        </p:nvGraphicFramePr>
        <p:xfrm>
          <a:off x="6618186" y="3959051"/>
          <a:ext cx="4424952" cy="2042160"/>
        </p:xfrm>
        <a:graphic>
          <a:graphicData uri="http://schemas.openxmlformats.org/drawingml/2006/table">
            <a:tbl>
              <a:tblPr firstRow="1" bandRow="1">
                <a:tableStyleId>{5940675A-B579-460E-94D1-54222C63F5DA}</a:tableStyleId>
              </a:tblPr>
              <a:tblGrid>
                <a:gridCol w="4424952">
                  <a:extLst>
                    <a:ext uri="{9D8B030D-6E8A-4147-A177-3AD203B41FA5}">
                      <a16:colId xmlns:a16="http://schemas.microsoft.com/office/drawing/2014/main" val="2969515401"/>
                    </a:ext>
                  </a:extLst>
                </a:gridCol>
              </a:tblGrid>
              <a:tr h="1932371">
                <a:tc>
                  <a:txBody>
                    <a:bodyPr/>
                    <a:lstStyle/>
                    <a:p>
                      <a:r>
                        <a:rPr kumimoji="1" lang="ja-JP" altLang="en-US" sz="1600" spc="150" baseline="0" dirty="0">
                          <a:solidFill>
                            <a:schemeClr val="tx1"/>
                          </a:solidFill>
                        </a:rPr>
                        <a:t>■コアターゲットの属性</a:t>
                      </a:r>
                      <a:endParaRPr kumimoji="1" lang="en-US" altLang="ja-JP" sz="1600" spc="15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spc="150" baseline="0" dirty="0">
                          <a:solidFill>
                            <a:schemeClr val="tx1"/>
                          </a:solidFill>
                        </a:rPr>
                        <a:t>・小田原市橘商工会に所属する</a:t>
                      </a:r>
                      <a:r>
                        <a:rPr kumimoji="1" lang="en-US" altLang="ja-JP" sz="1600" spc="150" baseline="0" dirty="0">
                          <a:solidFill>
                            <a:schemeClr val="tx1"/>
                          </a:solidFill>
                        </a:rPr>
                        <a:t>3,000</a:t>
                      </a:r>
                      <a:r>
                        <a:rPr kumimoji="1" lang="ja-JP" altLang="en-US" sz="1600" spc="150" baseline="0" dirty="0">
                          <a:solidFill>
                            <a:schemeClr val="tx1"/>
                          </a:solidFill>
                        </a:rPr>
                        <a:t>社の経営者の皆様の内、従業員</a:t>
                      </a:r>
                      <a:r>
                        <a:rPr kumimoji="1" lang="en-US" altLang="ja-JP" sz="1600" spc="150" baseline="0" dirty="0">
                          <a:solidFill>
                            <a:schemeClr val="tx1"/>
                          </a:solidFill>
                        </a:rPr>
                        <a:t>10</a:t>
                      </a:r>
                      <a:r>
                        <a:rPr kumimoji="1" lang="ja-JP" altLang="en-US" sz="1600" spc="150" baseline="0" dirty="0">
                          <a:solidFill>
                            <a:schemeClr val="tx1"/>
                          </a:solidFill>
                        </a:rPr>
                        <a:t>名以上（</a:t>
                      </a:r>
                      <a:r>
                        <a:rPr kumimoji="1" lang="en-US" altLang="ja-JP" sz="1600" spc="150" baseline="0" dirty="0">
                          <a:solidFill>
                            <a:schemeClr val="tx1"/>
                          </a:solidFill>
                        </a:rPr>
                        <a:t>10</a:t>
                      </a:r>
                      <a:r>
                        <a:rPr kumimoji="1" lang="ja-JP" altLang="en-US" sz="1600" spc="150" baseline="0" dirty="0">
                          <a:solidFill>
                            <a:schemeClr val="tx1"/>
                          </a:solidFill>
                        </a:rPr>
                        <a:t>％と仮定）の企業＝</a:t>
                      </a:r>
                      <a:r>
                        <a:rPr kumimoji="1" lang="en-US" altLang="ja-JP" sz="1600" b="1" spc="150" baseline="0" dirty="0">
                          <a:solidFill>
                            <a:schemeClr val="tx1"/>
                          </a:solidFill>
                        </a:rPr>
                        <a:t>300</a:t>
                      </a:r>
                      <a:r>
                        <a:rPr kumimoji="1" lang="ja-JP" altLang="en-US" sz="1600" b="1" spc="150" baseline="0" dirty="0">
                          <a:solidFill>
                            <a:schemeClr val="tx1"/>
                          </a:solidFill>
                        </a:rPr>
                        <a:t>社</a:t>
                      </a:r>
                      <a:endParaRPr kumimoji="1" lang="en-US" altLang="ja-JP" sz="1600" b="1" spc="150" baseline="0" dirty="0">
                        <a:solidFill>
                          <a:schemeClr val="tx1"/>
                        </a:solidFill>
                      </a:endParaRPr>
                    </a:p>
                    <a:p>
                      <a:endParaRPr kumimoji="1" lang="en-US" altLang="ja-JP" sz="1600" spc="150" baseline="0" dirty="0">
                        <a:solidFill>
                          <a:schemeClr val="tx1"/>
                        </a:solidFill>
                      </a:endParaRPr>
                    </a:p>
                    <a:p>
                      <a:r>
                        <a:rPr kumimoji="1" lang="ja-JP" altLang="en-US" sz="1600" spc="150" baseline="0" dirty="0">
                          <a:solidFill>
                            <a:schemeClr val="tx1"/>
                          </a:solidFill>
                        </a:rPr>
                        <a:t>■市場規模</a:t>
                      </a:r>
                      <a:endParaRPr kumimoji="1" lang="en-US" altLang="ja-JP" sz="1600" spc="150" baseline="0" dirty="0">
                        <a:solidFill>
                          <a:schemeClr val="tx1"/>
                        </a:solidFill>
                      </a:endParaRPr>
                    </a:p>
                    <a:p>
                      <a:r>
                        <a:rPr kumimoji="1" lang="ja-JP" altLang="en-US" sz="1600" spc="150" baseline="0" dirty="0">
                          <a:solidFill>
                            <a:schemeClr val="tx1"/>
                          </a:solidFill>
                        </a:rPr>
                        <a:t>・</a:t>
                      </a:r>
                      <a:r>
                        <a:rPr kumimoji="1" lang="en-US" altLang="ja-JP" sz="1600" b="1" spc="150" baseline="0" dirty="0">
                          <a:solidFill>
                            <a:schemeClr val="tx1"/>
                          </a:solidFill>
                        </a:rPr>
                        <a:t>4,500</a:t>
                      </a:r>
                      <a:r>
                        <a:rPr kumimoji="1" lang="ja-JP" altLang="en-US" sz="1600" b="1" spc="150" baseline="0" dirty="0">
                          <a:solidFill>
                            <a:schemeClr val="tx1"/>
                          </a:solidFill>
                        </a:rPr>
                        <a:t>万円</a:t>
                      </a:r>
                      <a:r>
                        <a:rPr kumimoji="1" lang="ja-JP" altLang="en-US" sz="1600" spc="150" baseline="0" dirty="0">
                          <a:solidFill>
                            <a:schemeClr val="tx1"/>
                          </a:solidFill>
                        </a:rPr>
                        <a:t>（顧客：</a:t>
                      </a:r>
                      <a:r>
                        <a:rPr kumimoji="1" lang="en-US" altLang="ja-JP" sz="1600" spc="150" baseline="0" dirty="0">
                          <a:solidFill>
                            <a:schemeClr val="tx1"/>
                          </a:solidFill>
                        </a:rPr>
                        <a:t>300</a:t>
                      </a:r>
                      <a:r>
                        <a:rPr kumimoji="1" lang="ja-JP" altLang="en-US" sz="1600" spc="150" baseline="0" dirty="0">
                          <a:solidFill>
                            <a:schemeClr val="tx1"/>
                          </a:solidFill>
                        </a:rPr>
                        <a:t>社</a:t>
                      </a:r>
                      <a:r>
                        <a:rPr kumimoji="1" lang="en-US" altLang="ja-JP" sz="1600" spc="150" baseline="0" dirty="0">
                          <a:solidFill>
                            <a:schemeClr val="tx1"/>
                          </a:solidFill>
                        </a:rPr>
                        <a:t>×</a:t>
                      </a:r>
                      <a:r>
                        <a:rPr kumimoji="1" lang="ja-JP" altLang="en-US" sz="1600" spc="150" baseline="0" dirty="0">
                          <a:solidFill>
                            <a:schemeClr val="tx1"/>
                          </a:solidFill>
                        </a:rPr>
                        <a:t>単価：</a:t>
                      </a:r>
                      <a:r>
                        <a:rPr kumimoji="1" lang="en-US" altLang="ja-JP" sz="1600" spc="150" baseline="0" dirty="0">
                          <a:solidFill>
                            <a:schemeClr val="tx1"/>
                          </a:solidFill>
                        </a:rPr>
                        <a:t>15</a:t>
                      </a:r>
                      <a:r>
                        <a:rPr kumimoji="1" lang="ja-JP" altLang="en-US" sz="1600" spc="150" baseline="0" dirty="0">
                          <a:solidFill>
                            <a:schemeClr val="tx1"/>
                          </a:solidFill>
                        </a:rPr>
                        <a:t>万円）</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6397711"/>
                  </a:ext>
                </a:extLst>
              </a:tr>
            </a:tbl>
          </a:graphicData>
        </a:graphic>
      </p:graphicFrame>
      <p:cxnSp>
        <p:nvCxnSpPr>
          <p:cNvPr id="13" name="直線コネクタ 12">
            <a:extLst>
              <a:ext uri="{FF2B5EF4-FFF2-40B4-BE49-F238E27FC236}">
                <a16:creationId xmlns:a16="http://schemas.microsoft.com/office/drawing/2014/main" id="{43CE917C-EBED-34AC-D3E1-D14C7AB47841}"/>
              </a:ext>
            </a:extLst>
          </p:cNvPr>
          <p:cNvCxnSpPr>
            <a:cxnSpLocks/>
          </p:cNvCxnSpPr>
          <p:nvPr/>
        </p:nvCxnSpPr>
        <p:spPr>
          <a:xfrm>
            <a:off x="3818374" y="3065534"/>
            <a:ext cx="2853731"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aphicFrame>
        <p:nvGraphicFramePr>
          <p:cNvPr id="14" name="表 13">
            <a:extLst>
              <a:ext uri="{FF2B5EF4-FFF2-40B4-BE49-F238E27FC236}">
                <a16:creationId xmlns:a16="http://schemas.microsoft.com/office/drawing/2014/main" id="{102D6970-8A33-669F-7E54-8F0C4C27F009}"/>
              </a:ext>
            </a:extLst>
          </p:cNvPr>
          <p:cNvGraphicFramePr>
            <a:graphicFrameLocks noGrp="1"/>
          </p:cNvGraphicFramePr>
          <p:nvPr>
            <p:extLst>
              <p:ext uri="{D42A27DB-BD31-4B8C-83A1-F6EECF244321}">
                <p14:modId xmlns:p14="http://schemas.microsoft.com/office/powerpoint/2010/main" val="3289661547"/>
              </p:ext>
            </p:extLst>
          </p:nvPr>
        </p:nvGraphicFramePr>
        <p:xfrm>
          <a:off x="6618186" y="1933682"/>
          <a:ext cx="4424952" cy="1932371"/>
        </p:xfrm>
        <a:graphic>
          <a:graphicData uri="http://schemas.openxmlformats.org/drawingml/2006/table">
            <a:tbl>
              <a:tblPr firstRow="1" bandRow="1">
                <a:tableStyleId>{5940675A-B579-460E-94D1-54222C63F5DA}</a:tableStyleId>
              </a:tblPr>
              <a:tblGrid>
                <a:gridCol w="4424952">
                  <a:extLst>
                    <a:ext uri="{9D8B030D-6E8A-4147-A177-3AD203B41FA5}">
                      <a16:colId xmlns:a16="http://schemas.microsoft.com/office/drawing/2014/main" val="2969515401"/>
                    </a:ext>
                  </a:extLst>
                </a:gridCol>
              </a:tblGrid>
              <a:tr h="1932371">
                <a:tc>
                  <a:txBody>
                    <a:bodyPr/>
                    <a:lstStyle/>
                    <a:p>
                      <a:r>
                        <a:rPr kumimoji="1" lang="ja-JP" altLang="en-US" sz="1600" spc="150" baseline="0" dirty="0">
                          <a:solidFill>
                            <a:schemeClr val="tx1"/>
                          </a:solidFill>
                        </a:rPr>
                        <a:t>■ターゲットの属性</a:t>
                      </a:r>
                      <a:endParaRPr kumimoji="1" lang="en-US" altLang="ja-JP" sz="1600" spc="150" baseline="0" dirty="0">
                        <a:solidFill>
                          <a:schemeClr val="tx1"/>
                        </a:solidFill>
                      </a:endParaRPr>
                    </a:p>
                    <a:p>
                      <a:r>
                        <a:rPr kumimoji="1" lang="ja-JP" altLang="en-US" sz="1600" spc="150" baseline="0" dirty="0">
                          <a:solidFill>
                            <a:schemeClr val="tx1"/>
                          </a:solidFill>
                        </a:rPr>
                        <a:t>・ホームタウン内の従業員数</a:t>
                      </a:r>
                      <a:r>
                        <a:rPr kumimoji="1" lang="en-US" altLang="ja-JP" sz="1600" spc="150" baseline="0" dirty="0">
                          <a:solidFill>
                            <a:schemeClr val="tx1"/>
                          </a:solidFill>
                        </a:rPr>
                        <a:t>10</a:t>
                      </a:r>
                      <a:r>
                        <a:rPr kumimoji="1" lang="ja-JP" altLang="en-US" sz="1600" spc="150" baseline="0" dirty="0">
                          <a:solidFill>
                            <a:schemeClr val="tx1"/>
                          </a:solidFill>
                        </a:rPr>
                        <a:t>名以上の企業（</a:t>
                      </a:r>
                      <a:r>
                        <a:rPr kumimoji="1" lang="ja-JP" altLang="en-US" sz="1600" b="1" spc="150" baseline="0" dirty="0">
                          <a:solidFill>
                            <a:schemeClr val="tx1"/>
                          </a:solidFill>
                        </a:rPr>
                        <a:t>約</a:t>
                      </a:r>
                      <a:r>
                        <a:rPr kumimoji="1" lang="en-US" altLang="ja-JP" sz="1600" b="1" spc="150" baseline="0" dirty="0">
                          <a:solidFill>
                            <a:schemeClr val="tx1"/>
                          </a:solidFill>
                        </a:rPr>
                        <a:t>2</a:t>
                      </a:r>
                      <a:r>
                        <a:rPr kumimoji="1" lang="ja-JP" altLang="en-US" sz="1600" b="1" spc="150" baseline="0" dirty="0">
                          <a:solidFill>
                            <a:schemeClr val="tx1"/>
                          </a:solidFill>
                        </a:rPr>
                        <a:t>万</a:t>
                      </a:r>
                      <a:r>
                        <a:rPr kumimoji="1" lang="en-US" altLang="ja-JP" sz="1600" b="1" spc="150" baseline="0" dirty="0">
                          <a:solidFill>
                            <a:schemeClr val="tx1"/>
                          </a:solidFill>
                        </a:rPr>
                        <a:t>2,000</a:t>
                      </a:r>
                      <a:r>
                        <a:rPr kumimoji="1" lang="ja-JP" altLang="en-US" sz="1600" b="1" spc="150" baseline="0" dirty="0">
                          <a:solidFill>
                            <a:schemeClr val="tx1"/>
                          </a:solidFill>
                        </a:rPr>
                        <a:t>社</a:t>
                      </a:r>
                      <a:r>
                        <a:rPr kumimoji="1" lang="ja-JP" altLang="en-US" sz="1600" spc="150" baseline="0" dirty="0">
                          <a:solidFill>
                            <a:schemeClr val="tx1"/>
                          </a:solidFill>
                        </a:rPr>
                        <a:t>）</a:t>
                      </a:r>
                      <a:endParaRPr kumimoji="1" lang="en-US" altLang="ja-JP" sz="1600" spc="150" baseline="0" dirty="0">
                        <a:solidFill>
                          <a:schemeClr val="tx1"/>
                        </a:solidFill>
                      </a:endParaRPr>
                    </a:p>
                    <a:p>
                      <a:endParaRPr kumimoji="1" lang="en-US" altLang="ja-JP" sz="1600" spc="150" baseline="0" dirty="0">
                        <a:solidFill>
                          <a:schemeClr val="tx1"/>
                        </a:solidFill>
                      </a:endParaRPr>
                    </a:p>
                    <a:p>
                      <a:r>
                        <a:rPr kumimoji="1" lang="ja-JP" altLang="en-US" sz="1600" spc="150" baseline="0" dirty="0">
                          <a:solidFill>
                            <a:schemeClr val="tx1"/>
                          </a:solidFill>
                        </a:rPr>
                        <a:t>■市場規模</a:t>
                      </a:r>
                      <a:endParaRPr kumimoji="1" lang="en-US" altLang="ja-JP" sz="1600" spc="150" baseline="0" dirty="0">
                        <a:solidFill>
                          <a:schemeClr val="tx1"/>
                        </a:solidFill>
                      </a:endParaRPr>
                    </a:p>
                    <a:p>
                      <a:r>
                        <a:rPr kumimoji="1" lang="ja-JP" altLang="en-US" sz="1600" b="1" spc="150" baseline="0" dirty="0">
                          <a:solidFill>
                            <a:schemeClr val="tx1"/>
                          </a:solidFill>
                        </a:rPr>
                        <a:t>・</a:t>
                      </a:r>
                      <a:r>
                        <a:rPr kumimoji="1" lang="en-US" altLang="ja-JP" sz="1600" b="1" spc="150" baseline="0" dirty="0">
                          <a:solidFill>
                            <a:schemeClr val="tx1"/>
                          </a:solidFill>
                        </a:rPr>
                        <a:t>33</a:t>
                      </a:r>
                      <a:r>
                        <a:rPr kumimoji="1" lang="ja-JP" altLang="en-US" sz="1600" b="1" spc="150" baseline="0" dirty="0">
                          <a:solidFill>
                            <a:schemeClr val="tx1"/>
                          </a:solidFill>
                        </a:rPr>
                        <a:t>億円</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6397711"/>
                  </a:ext>
                </a:extLst>
              </a:tr>
            </a:tbl>
          </a:graphicData>
        </a:graphic>
      </p:graphicFrame>
      <p:sp>
        <p:nvSpPr>
          <p:cNvPr id="15" name="四角形: 角を丸くする 14">
            <a:extLst>
              <a:ext uri="{FF2B5EF4-FFF2-40B4-BE49-F238E27FC236}">
                <a16:creationId xmlns:a16="http://schemas.microsoft.com/office/drawing/2014/main" id="{4DB4912F-E342-E0D0-6798-1707BFAC9A24}"/>
              </a:ext>
            </a:extLst>
          </p:cNvPr>
          <p:cNvSpPr/>
          <p:nvPr/>
        </p:nvSpPr>
        <p:spPr>
          <a:xfrm>
            <a:off x="6235490" y="647906"/>
            <a:ext cx="2441122" cy="408214"/>
          </a:xfrm>
          <a:prstGeom prst="roundRect">
            <a:avLst/>
          </a:prstGeom>
          <a:solidFill>
            <a:srgbClr val="004E87"/>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任意</a:t>
            </a:r>
          </a:p>
        </p:txBody>
      </p:sp>
    </p:spTree>
    <p:extLst>
      <p:ext uri="{BB962C8B-B14F-4D97-AF65-F5344CB8AC3E}">
        <p14:creationId xmlns:p14="http://schemas.microsoft.com/office/powerpoint/2010/main" val="82862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FB5D8-B134-9857-AFCF-4F06F230033F}"/>
              </a:ext>
            </a:extLst>
          </p:cNvPr>
          <p:cNvSpPr>
            <a:spLocks noGrp="1"/>
          </p:cNvSpPr>
          <p:nvPr>
            <p:ph type="title"/>
          </p:nvPr>
        </p:nvSpPr>
        <p:spPr/>
        <p:txBody>
          <a:bodyPr>
            <a:normAutofit fontScale="90000"/>
          </a:bodyPr>
          <a:lstStyle/>
          <a:p>
            <a:r>
              <a:rPr kumimoji="1" lang="en-US" altLang="ja-JP" dirty="0"/>
              <a:t>D. </a:t>
            </a:r>
            <a:r>
              <a:rPr lang="ja-JP" altLang="en-US" dirty="0"/>
              <a:t>収益構造</a:t>
            </a:r>
            <a:endParaRPr kumimoji="1" lang="ja-JP" altLang="en-US" dirty="0"/>
          </a:p>
        </p:txBody>
      </p:sp>
      <p:sp>
        <p:nvSpPr>
          <p:cNvPr id="4" name="スライド番号プレースホルダー 3">
            <a:extLst>
              <a:ext uri="{FF2B5EF4-FFF2-40B4-BE49-F238E27FC236}">
                <a16:creationId xmlns:a16="http://schemas.microsoft.com/office/drawing/2014/main" id="{14FD146C-0839-6D80-AB35-6C038E9F97D9}"/>
              </a:ext>
            </a:extLst>
          </p:cNvPr>
          <p:cNvSpPr>
            <a:spLocks noGrp="1"/>
          </p:cNvSpPr>
          <p:nvPr>
            <p:ph type="sldNum" sz="quarter" idx="12"/>
          </p:nvPr>
        </p:nvSpPr>
        <p:spPr/>
        <p:txBody>
          <a:bodyPr/>
          <a:lstStyle/>
          <a:p>
            <a:fld id="{AAE74741-446D-4801-B87C-EAF3B7DCD957}" type="slidenum">
              <a:rPr kumimoji="1" lang="ja-JP" altLang="en-US" smtClean="0"/>
              <a:t>9</a:t>
            </a:fld>
            <a:endParaRPr kumimoji="1" lang="ja-JP" altLang="en-US"/>
          </a:p>
        </p:txBody>
      </p:sp>
      <p:graphicFrame>
        <p:nvGraphicFramePr>
          <p:cNvPr id="6" name="表 5">
            <a:extLst>
              <a:ext uri="{FF2B5EF4-FFF2-40B4-BE49-F238E27FC236}">
                <a16:creationId xmlns:a16="http://schemas.microsoft.com/office/drawing/2014/main" id="{555B9054-C8B5-70AA-16A2-8D215A0C079B}"/>
              </a:ext>
            </a:extLst>
          </p:cNvPr>
          <p:cNvGraphicFramePr>
            <a:graphicFrameLocks noGrp="1"/>
          </p:cNvGraphicFramePr>
          <p:nvPr>
            <p:extLst>
              <p:ext uri="{D42A27DB-BD31-4B8C-83A1-F6EECF244321}">
                <p14:modId xmlns:p14="http://schemas.microsoft.com/office/powerpoint/2010/main" val="2996755395"/>
              </p:ext>
            </p:extLst>
          </p:nvPr>
        </p:nvGraphicFramePr>
        <p:xfrm>
          <a:off x="838200" y="1426683"/>
          <a:ext cx="10444843" cy="4690840"/>
        </p:xfrm>
        <a:graphic>
          <a:graphicData uri="http://schemas.openxmlformats.org/drawingml/2006/table">
            <a:tbl>
              <a:tblPr firstRow="1" bandRow="1">
                <a:tableStyleId>{5940675A-B579-460E-94D1-54222C63F5DA}</a:tableStyleId>
              </a:tblPr>
              <a:tblGrid>
                <a:gridCol w="458907">
                  <a:extLst>
                    <a:ext uri="{9D8B030D-6E8A-4147-A177-3AD203B41FA5}">
                      <a16:colId xmlns:a16="http://schemas.microsoft.com/office/drawing/2014/main" val="2969515401"/>
                    </a:ext>
                  </a:extLst>
                </a:gridCol>
                <a:gridCol w="9985936">
                  <a:extLst>
                    <a:ext uri="{9D8B030D-6E8A-4147-A177-3AD203B41FA5}">
                      <a16:colId xmlns:a16="http://schemas.microsoft.com/office/drawing/2014/main" val="634959705"/>
                    </a:ext>
                  </a:extLst>
                </a:gridCol>
              </a:tblGrid>
              <a:tr h="370840">
                <a:tc>
                  <a:txBody>
                    <a:bodyPr/>
                    <a:lstStyle/>
                    <a:p>
                      <a:r>
                        <a:rPr kumimoji="1" lang="ja-JP" altLang="en-US" sz="1600" b="1" dirty="0">
                          <a:solidFill>
                            <a:schemeClr val="bg1"/>
                          </a:solidFill>
                        </a:rPr>
                        <a:t>⑦</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tc>
                  <a:txBody>
                    <a:bodyPr/>
                    <a:lstStyle/>
                    <a:p>
                      <a:r>
                        <a:rPr kumimoji="1" lang="ja-JP" altLang="en-US" sz="1600" b="1" dirty="0">
                          <a:solidFill>
                            <a:schemeClr val="bg1"/>
                          </a:solidFill>
                        </a:rPr>
                        <a:t>収益構造の図解</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4E87"/>
                    </a:solidFill>
                  </a:tcPr>
                </a:tc>
                <a:extLst>
                  <a:ext uri="{0D108BD9-81ED-4DB2-BD59-A6C34878D82A}">
                    <a16:rowId xmlns:a16="http://schemas.microsoft.com/office/drawing/2014/main" val="3474327821"/>
                  </a:ext>
                </a:extLst>
              </a:tr>
              <a:tr h="4320000">
                <a:tc gridSpan="2">
                  <a:txBody>
                    <a:bodyPr/>
                    <a:lstStyle/>
                    <a:p>
                      <a:endParaRPr kumimoji="1" lang="ja-JP" altLang="en-US" sz="16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kumimoji="1" lang="ja-JP" altLang="en-US" sz="1600" dirty="0">
                        <a:solidFill>
                          <a:schemeClr val="tx1"/>
                        </a:solidFill>
                      </a:endParaRPr>
                    </a:p>
                  </a:txBody>
                  <a:tcPr/>
                </a:tc>
                <a:extLst>
                  <a:ext uri="{0D108BD9-81ED-4DB2-BD59-A6C34878D82A}">
                    <a16:rowId xmlns:a16="http://schemas.microsoft.com/office/drawing/2014/main" val="4186397711"/>
                  </a:ext>
                </a:extLst>
              </a:tr>
            </a:tbl>
          </a:graphicData>
        </a:graphic>
      </p:graphicFrame>
      <p:sp>
        <p:nvSpPr>
          <p:cNvPr id="7" name="四角形: 角を丸くする 6">
            <a:extLst>
              <a:ext uri="{FF2B5EF4-FFF2-40B4-BE49-F238E27FC236}">
                <a16:creationId xmlns:a16="http://schemas.microsoft.com/office/drawing/2014/main" id="{09DBF530-97A8-5985-2776-2709DE5F4E7A}"/>
              </a:ext>
            </a:extLst>
          </p:cNvPr>
          <p:cNvSpPr/>
          <p:nvPr/>
        </p:nvSpPr>
        <p:spPr>
          <a:xfrm>
            <a:off x="8841921" y="648904"/>
            <a:ext cx="2441122" cy="408214"/>
          </a:xfrm>
          <a:prstGeom prst="roundRect">
            <a:avLst/>
          </a:prstGeom>
          <a:solidFill>
            <a:srgbClr val="5BBB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提出用</a:t>
            </a:r>
          </a:p>
        </p:txBody>
      </p:sp>
      <p:sp>
        <p:nvSpPr>
          <p:cNvPr id="8" name="正方形/長方形 7">
            <a:extLst>
              <a:ext uri="{FF2B5EF4-FFF2-40B4-BE49-F238E27FC236}">
                <a16:creationId xmlns:a16="http://schemas.microsoft.com/office/drawing/2014/main" id="{E6F11ED3-34CB-C02F-B437-DB84195FEF83}"/>
              </a:ext>
            </a:extLst>
          </p:cNvPr>
          <p:cNvSpPr/>
          <p:nvPr/>
        </p:nvSpPr>
        <p:spPr>
          <a:xfrm>
            <a:off x="1507252" y="2863780"/>
            <a:ext cx="2622620" cy="2954215"/>
          </a:xfrm>
          <a:prstGeom prst="rect">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F5F517E-EC38-3FD7-2DB3-6BCA7EF0ADB2}"/>
              </a:ext>
            </a:extLst>
          </p:cNvPr>
          <p:cNvSpPr/>
          <p:nvPr/>
        </p:nvSpPr>
        <p:spPr>
          <a:xfrm>
            <a:off x="1507252" y="2210222"/>
            <a:ext cx="2622620" cy="653558"/>
          </a:xfrm>
          <a:prstGeom prst="rect">
            <a:avLst/>
          </a:prstGeom>
          <a:pattFill prst="wdUpDiag">
            <a:fgClr>
              <a:schemeClr val="accent5">
                <a:lumMod val="20000"/>
                <a:lumOff val="80000"/>
              </a:schemeClr>
            </a:fgClr>
            <a:bgClr>
              <a:schemeClr val="bg1"/>
            </a:bgClr>
          </a:patt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大かっこ 9">
            <a:extLst>
              <a:ext uri="{FF2B5EF4-FFF2-40B4-BE49-F238E27FC236}">
                <a16:creationId xmlns:a16="http://schemas.microsoft.com/office/drawing/2014/main" id="{5B1D8A0A-0A23-E0D0-7868-A395F4D3F467}"/>
              </a:ext>
            </a:extLst>
          </p:cNvPr>
          <p:cNvSpPr/>
          <p:nvPr/>
        </p:nvSpPr>
        <p:spPr>
          <a:xfrm>
            <a:off x="4631661" y="2210222"/>
            <a:ext cx="321548" cy="3607773"/>
          </a:xfrm>
          <a:prstGeom prst="rightBracket">
            <a:avLst/>
          </a:prstGeom>
          <a:ln>
            <a:solidFill>
              <a:srgbClr val="004E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11" name="直線コネクタ 10">
            <a:extLst>
              <a:ext uri="{FF2B5EF4-FFF2-40B4-BE49-F238E27FC236}">
                <a16:creationId xmlns:a16="http://schemas.microsoft.com/office/drawing/2014/main" id="{7BEE4A93-C0C5-C28C-C33C-D4880F5234D0}"/>
              </a:ext>
            </a:extLst>
          </p:cNvPr>
          <p:cNvCxnSpPr>
            <a:cxnSpLocks/>
          </p:cNvCxnSpPr>
          <p:nvPr/>
        </p:nvCxnSpPr>
        <p:spPr>
          <a:xfrm>
            <a:off x="4953209" y="3065534"/>
            <a:ext cx="1718896"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aphicFrame>
        <p:nvGraphicFramePr>
          <p:cNvPr id="12" name="表 11">
            <a:extLst>
              <a:ext uri="{FF2B5EF4-FFF2-40B4-BE49-F238E27FC236}">
                <a16:creationId xmlns:a16="http://schemas.microsoft.com/office/drawing/2014/main" id="{868D844A-FD04-CC6B-0425-A2DE9A2970CF}"/>
              </a:ext>
            </a:extLst>
          </p:cNvPr>
          <p:cNvGraphicFramePr>
            <a:graphicFrameLocks noGrp="1"/>
          </p:cNvGraphicFramePr>
          <p:nvPr>
            <p:extLst>
              <p:ext uri="{D42A27DB-BD31-4B8C-83A1-F6EECF244321}">
                <p14:modId xmlns:p14="http://schemas.microsoft.com/office/powerpoint/2010/main" val="963428170"/>
              </p:ext>
            </p:extLst>
          </p:nvPr>
        </p:nvGraphicFramePr>
        <p:xfrm>
          <a:off x="6618186" y="1933682"/>
          <a:ext cx="4424952" cy="1932371"/>
        </p:xfrm>
        <a:graphic>
          <a:graphicData uri="http://schemas.openxmlformats.org/drawingml/2006/table">
            <a:tbl>
              <a:tblPr firstRow="1" bandRow="1">
                <a:tableStyleId>{5940675A-B579-460E-94D1-54222C63F5DA}</a:tableStyleId>
              </a:tblPr>
              <a:tblGrid>
                <a:gridCol w="4424952">
                  <a:extLst>
                    <a:ext uri="{9D8B030D-6E8A-4147-A177-3AD203B41FA5}">
                      <a16:colId xmlns:a16="http://schemas.microsoft.com/office/drawing/2014/main" val="2969515401"/>
                    </a:ext>
                  </a:extLst>
                </a:gridCol>
              </a:tblGrid>
              <a:tr h="1932371">
                <a:tc>
                  <a:txBody>
                    <a:bodyPr/>
                    <a:lstStyle/>
                    <a:p>
                      <a:r>
                        <a:rPr kumimoji="1" lang="ja-JP" altLang="en-US" sz="1600" spc="150" baseline="0" dirty="0">
                          <a:solidFill>
                            <a:schemeClr val="tx1"/>
                          </a:solidFill>
                        </a:rPr>
                        <a:t>■売上</a:t>
                      </a:r>
                      <a:endParaRPr kumimoji="1" lang="en-US" altLang="ja-JP" sz="1600" spc="150" baseline="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6397711"/>
                  </a:ext>
                </a:extLst>
              </a:tr>
            </a:tbl>
          </a:graphicData>
        </a:graphic>
      </p:graphicFrame>
      <p:cxnSp>
        <p:nvCxnSpPr>
          <p:cNvPr id="13" name="直線コネクタ 12">
            <a:extLst>
              <a:ext uri="{FF2B5EF4-FFF2-40B4-BE49-F238E27FC236}">
                <a16:creationId xmlns:a16="http://schemas.microsoft.com/office/drawing/2014/main" id="{D5343A42-ADD9-13A3-C75F-C71DE16A9493}"/>
              </a:ext>
            </a:extLst>
          </p:cNvPr>
          <p:cNvCxnSpPr>
            <a:cxnSpLocks/>
          </p:cNvCxnSpPr>
          <p:nvPr/>
        </p:nvCxnSpPr>
        <p:spPr>
          <a:xfrm>
            <a:off x="4477376" y="4477954"/>
            <a:ext cx="2194729" cy="0"/>
          </a:xfrm>
          <a:prstGeom prst="line">
            <a:avLst/>
          </a:prstGeom>
          <a:ln w="381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graphicFrame>
        <p:nvGraphicFramePr>
          <p:cNvPr id="14" name="表 13">
            <a:extLst>
              <a:ext uri="{FF2B5EF4-FFF2-40B4-BE49-F238E27FC236}">
                <a16:creationId xmlns:a16="http://schemas.microsoft.com/office/drawing/2014/main" id="{509AB4D4-716D-7BE0-DA80-02121D949410}"/>
              </a:ext>
            </a:extLst>
          </p:cNvPr>
          <p:cNvGraphicFramePr>
            <a:graphicFrameLocks noGrp="1"/>
          </p:cNvGraphicFramePr>
          <p:nvPr>
            <p:extLst>
              <p:ext uri="{D42A27DB-BD31-4B8C-83A1-F6EECF244321}">
                <p14:modId xmlns:p14="http://schemas.microsoft.com/office/powerpoint/2010/main" val="915493883"/>
              </p:ext>
            </p:extLst>
          </p:nvPr>
        </p:nvGraphicFramePr>
        <p:xfrm>
          <a:off x="6618186" y="3959051"/>
          <a:ext cx="4424952" cy="1932371"/>
        </p:xfrm>
        <a:graphic>
          <a:graphicData uri="http://schemas.openxmlformats.org/drawingml/2006/table">
            <a:tbl>
              <a:tblPr firstRow="1" bandRow="1">
                <a:tableStyleId>{5940675A-B579-460E-94D1-54222C63F5DA}</a:tableStyleId>
              </a:tblPr>
              <a:tblGrid>
                <a:gridCol w="4424952">
                  <a:extLst>
                    <a:ext uri="{9D8B030D-6E8A-4147-A177-3AD203B41FA5}">
                      <a16:colId xmlns:a16="http://schemas.microsoft.com/office/drawing/2014/main" val="2969515401"/>
                    </a:ext>
                  </a:extLst>
                </a:gridCol>
              </a:tblGrid>
              <a:tr h="1932371">
                <a:tc>
                  <a:txBody>
                    <a:bodyPr/>
                    <a:lstStyle/>
                    <a:p>
                      <a:r>
                        <a:rPr kumimoji="1" lang="ja-JP" altLang="en-US" sz="1600" spc="150" baseline="0" dirty="0">
                          <a:solidFill>
                            <a:schemeClr val="tx1"/>
                          </a:solidFill>
                        </a:rPr>
                        <a:t>■コスト</a:t>
                      </a:r>
                      <a:endParaRPr kumimoji="1" lang="en-US" altLang="ja-JP" sz="1600" spc="150" baseline="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186397711"/>
                  </a:ext>
                </a:extLst>
              </a:tr>
            </a:tbl>
          </a:graphicData>
        </a:graphic>
      </p:graphicFrame>
      <p:sp>
        <p:nvSpPr>
          <p:cNvPr id="16" name="右大かっこ 15">
            <a:extLst>
              <a:ext uri="{FF2B5EF4-FFF2-40B4-BE49-F238E27FC236}">
                <a16:creationId xmlns:a16="http://schemas.microsoft.com/office/drawing/2014/main" id="{69DEA2C1-000C-89D2-8138-3B37A7280AC0}"/>
              </a:ext>
            </a:extLst>
          </p:cNvPr>
          <p:cNvSpPr/>
          <p:nvPr/>
        </p:nvSpPr>
        <p:spPr>
          <a:xfrm>
            <a:off x="4142850" y="2863780"/>
            <a:ext cx="321548" cy="2954215"/>
          </a:xfrm>
          <a:prstGeom prst="rightBracket">
            <a:avLst/>
          </a:prstGeom>
          <a:ln>
            <a:solidFill>
              <a:srgbClr val="004E8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5" name="四角形: 角を丸くする 4">
            <a:extLst>
              <a:ext uri="{FF2B5EF4-FFF2-40B4-BE49-F238E27FC236}">
                <a16:creationId xmlns:a16="http://schemas.microsoft.com/office/drawing/2014/main" id="{AAFFFBE0-196E-503A-01FA-EADAEF436F60}"/>
              </a:ext>
            </a:extLst>
          </p:cNvPr>
          <p:cNvSpPr/>
          <p:nvPr/>
        </p:nvSpPr>
        <p:spPr>
          <a:xfrm>
            <a:off x="6235490" y="647906"/>
            <a:ext cx="2441122" cy="408214"/>
          </a:xfrm>
          <a:prstGeom prst="roundRect">
            <a:avLst/>
          </a:prstGeom>
          <a:solidFill>
            <a:srgbClr val="004E87"/>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任意</a:t>
            </a:r>
          </a:p>
        </p:txBody>
      </p:sp>
    </p:spTree>
    <p:extLst>
      <p:ext uri="{BB962C8B-B14F-4D97-AF65-F5344CB8AC3E}">
        <p14:creationId xmlns:p14="http://schemas.microsoft.com/office/powerpoint/2010/main" val="153436239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TotalTime>
  <Words>1566</Words>
  <Application>Microsoft Office PowerPoint</Application>
  <PresentationFormat>ワイド画面</PresentationFormat>
  <Paragraphs>376</Paragraphs>
  <Slides>20</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HiraKakuProN-W3</vt:lpstr>
      <vt:lpstr>HiraKakuPro-W3</vt:lpstr>
      <vt:lpstr>游ゴシック</vt:lpstr>
      <vt:lpstr>Arial</vt:lpstr>
      <vt:lpstr>Office テーマ</vt:lpstr>
      <vt:lpstr>A-1. 新規事業概要</vt:lpstr>
      <vt:lpstr>A-1. 新規事業概要</vt:lpstr>
      <vt:lpstr>A-2. 新規事業概要</vt:lpstr>
      <vt:lpstr>A-2. 新規事業概要</vt:lpstr>
      <vt:lpstr>B. ビジネスモデル</vt:lpstr>
      <vt:lpstr>B. ビジネスモデル</vt:lpstr>
      <vt:lpstr>C. ターゲット市場</vt:lpstr>
      <vt:lpstr>C. ターゲット市場</vt:lpstr>
      <vt:lpstr>D. 収益構造</vt:lpstr>
      <vt:lpstr>D. 収益構造</vt:lpstr>
      <vt:lpstr>E. クラブで取組む意義</vt:lpstr>
      <vt:lpstr>E. クラブで取組む意義</vt:lpstr>
      <vt:lpstr>F. 運用体制</vt:lpstr>
      <vt:lpstr>F. 運用体制</vt:lpstr>
      <vt:lpstr>©図解総研 (Licensed under CC BY 4.0)</vt:lpstr>
      <vt:lpstr>主体とは？</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CIU 大村 秀</dc:creator>
  <cp:lastModifiedBy>Sakashita_BellmareFutsal@outlook.jp</cp:lastModifiedBy>
  <cp:revision>29</cp:revision>
  <dcterms:created xsi:type="dcterms:W3CDTF">2023-05-07T14:32:20Z</dcterms:created>
  <dcterms:modified xsi:type="dcterms:W3CDTF">2023-05-29T05:27:53Z</dcterms:modified>
</cp:coreProperties>
</file>